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1"/>
  </p:notesMasterIdLst>
  <p:sldIdLst>
    <p:sldId id="256" r:id="rId2"/>
    <p:sldId id="298" r:id="rId3"/>
    <p:sldId id="299" r:id="rId4"/>
    <p:sldId id="296" r:id="rId5"/>
    <p:sldId id="297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9" r:id="rId18"/>
    <p:sldId id="280" r:id="rId19"/>
    <p:sldId id="281" r:id="rId20"/>
    <p:sldId id="282" r:id="rId21"/>
    <p:sldId id="271" r:id="rId22"/>
    <p:sldId id="272" r:id="rId23"/>
    <p:sldId id="273" r:id="rId24"/>
    <p:sldId id="284" r:id="rId25"/>
    <p:sldId id="285" r:id="rId26"/>
    <p:sldId id="286" r:id="rId27"/>
    <p:sldId id="287" r:id="rId28"/>
    <p:sldId id="288" r:id="rId29"/>
    <p:sldId id="289" r:id="rId30"/>
    <p:sldId id="290" r:id="rId31"/>
    <p:sldId id="274" r:id="rId32"/>
    <p:sldId id="291" r:id="rId33"/>
    <p:sldId id="292" r:id="rId34"/>
    <p:sldId id="293" r:id="rId35"/>
    <p:sldId id="294" r:id="rId36"/>
    <p:sldId id="295" r:id="rId37"/>
    <p:sldId id="275" r:id="rId38"/>
    <p:sldId id="276" r:id="rId39"/>
    <p:sldId id="277" r:id="rId40"/>
  </p:sldIdLst>
  <p:sldSz cx="18288000" cy="10287000"/>
  <p:notesSz cx="6858000" cy="9144000"/>
  <p:embeddedFontLst>
    <p:embeddedFont>
      <p:font typeface="Cambria" panose="02040503050406030204" pitchFamily="18" charset="0"/>
      <p:regular r:id="rId42"/>
      <p:bold r:id="rId43"/>
      <p:italic r:id="rId44"/>
      <p:boldItalic r:id="rId45"/>
    </p:embeddedFont>
    <p:embeddedFont>
      <p:font typeface="Gotham" panose="02000504050000020004" pitchFamily="2" charset="0"/>
      <p:regular r:id="rId46"/>
      <p:bold r:id="rId47"/>
      <p:italic r:id="rId48"/>
      <p:boldItalic r:id="rId49"/>
    </p:embeddedFont>
    <p:embeddedFont>
      <p:font typeface="Gotham Bold" panose="020B0604020202020204" charset="0"/>
      <p:regular r:id="rId50"/>
    </p:embeddedFont>
    <p:embeddedFont>
      <p:font typeface="Gotham Heavy" panose="020B0604020202020204" charset="0"/>
      <p:regular r:id="rId51"/>
    </p:embeddedFont>
    <p:embeddedFont>
      <p:font typeface="Montserrat" panose="00000500000000000000" pitchFamily="50" charset="0"/>
      <p:regular r:id="rId52"/>
      <p:bold r:id="rId53"/>
      <p:italic r:id="rId54"/>
      <p:boldItalic r:id="rId55"/>
    </p:embeddedFont>
    <p:embeddedFont>
      <p:font typeface="Poppins" panose="00000500000000000000" pitchFamily="2" charset="0"/>
      <p:regular r:id="rId56"/>
      <p:bold r:id="rId57"/>
      <p:italic r:id="rId58"/>
      <p:boldItalic r:id="rId59"/>
    </p:embeddedFont>
    <p:embeddedFont>
      <p:font typeface="Poppins Bold" panose="00000800000000000000" pitchFamily="2" charset="0"/>
      <p:regular r:id="rId60"/>
      <p:bold r:id="rId61"/>
    </p:embeddedFont>
    <p:embeddedFont>
      <p:font typeface="Poppins Heavy" panose="020B0604020202020204" charset="0"/>
      <p:regular r:id="rId62"/>
    </p:embeddedFont>
    <p:embeddedFont>
      <p:font typeface="Poppins Italics" panose="020B0604020202020204" charset="0"/>
      <p:regular r:id="rId63"/>
    </p:embeddedFont>
    <p:embeddedFont>
      <p:font typeface="Poppins Semi-Bold" panose="020B0604020202020204" charset="0"/>
      <p:regular r:id="rId64"/>
    </p:embeddedFont>
    <p:embeddedFont>
      <p:font typeface="Poppins Ultra-Bold" panose="020B0604020202020204" charset="0"/>
      <p:regular r:id="rId6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ED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9" d="100"/>
          <a:sy n="69" d="100"/>
        </p:scale>
        <p:origin x="396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63" Type="http://schemas.openxmlformats.org/officeDocument/2006/relationships/font" Target="fonts/font22.fntdata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4.fntdata"/><Relationship Id="rId53" Type="http://schemas.openxmlformats.org/officeDocument/2006/relationships/font" Target="fonts/font12.fntdata"/><Relationship Id="rId58" Type="http://schemas.openxmlformats.org/officeDocument/2006/relationships/font" Target="fonts/font17.fntdata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font" Target="fonts/font20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font" Target="fonts/font15.fntdata"/><Relationship Id="rId64" Type="http://schemas.openxmlformats.org/officeDocument/2006/relationships/font" Target="fonts/font23.fntdata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10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5.fntdata"/><Relationship Id="rId59" Type="http://schemas.openxmlformats.org/officeDocument/2006/relationships/font" Target="fonts/font18.fntdata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Relationship Id="rId54" Type="http://schemas.openxmlformats.org/officeDocument/2006/relationships/font" Target="fonts/font13.fntdata"/><Relationship Id="rId62" Type="http://schemas.openxmlformats.org/officeDocument/2006/relationships/font" Target="fonts/font2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8.fntdata"/><Relationship Id="rId57" Type="http://schemas.openxmlformats.org/officeDocument/2006/relationships/font" Target="fonts/font16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52" Type="http://schemas.openxmlformats.org/officeDocument/2006/relationships/font" Target="fonts/font11.fntdata"/><Relationship Id="rId60" Type="http://schemas.openxmlformats.org/officeDocument/2006/relationships/font" Target="fonts/font19.fntdata"/><Relationship Id="rId65" Type="http://schemas.openxmlformats.org/officeDocument/2006/relationships/font" Target="fonts/font2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font" Target="fonts/font9.fntdata"/><Relationship Id="rId55" Type="http://schemas.openxmlformats.org/officeDocument/2006/relationships/font" Target="fonts/font14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061228\Desktop\tableur%20pour%20presentation%20graph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061228\Desktop\tableur%20pour%20presentation%20graph.xlsx" TargetMode="Externa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061228\Desktop\tableur%20pour%20presentation%20graph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061228\Desktop\tableur%20pour%20presentation%20graph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061228\Desktop\tableur%20pour%20presentation%20graph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fr-FR" sz="2800" b="0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Taux</a:t>
            </a:r>
            <a:r>
              <a:rPr lang="fr-FR" sz="2800" b="0" baseline="0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d’opposition au don d’organes  </a:t>
            </a:r>
            <a:endParaRPr lang="fr-FR" sz="2800" b="0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6.4985144215737395E-2"/>
          <c:y val="0.12078334706562213"/>
          <c:w val="0.93626906691011447"/>
          <c:h val="0.7215525093690228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Feuil1!$B$13</c:f>
              <c:strCache>
                <c:ptCount val="1"/>
                <c:pt idx="0">
                  <c:v>Taux de refus Marseille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36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4FBD-48CA-9603-185057ECA98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Feuil1!$A$14:$A$17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Feuil1!$B$14:$B$17</c:f>
              <c:numCache>
                <c:formatCode>0%</c:formatCode>
                <c:ptCount val="4"/>
                <c:pt idx="0" formatCode="0.00%">
                  <c:v>0.52100000000000002</c:v>
                </c:pt>
                <c:pt idx="1">
                  <c:v>0.45</c:v>
                </c:pt>
                <c:pt idx="2">
                  <c:v>0.59</c:v>
                </c:pt>
                <c:pt idx="3" formatCode="0.00%">
                  <c:v>0.53200000000000003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FBD-48CA-9603-185057ECA983}"/>
            </c:ext>
          </c:extLst>
        </c:ser>
        <c:ser>
          <c:idx val="1"/>
          <c:order val="1"/>
          <c:tx>
            <c:strRef>
              <c:f>Feuil1!$C$13</c:f>
              <c:strCache>
                <c:ptCount val="1"/>
                <c:pt idx="0">
                  <c:v>Taux de refus PACA Ouest/Corse du Sud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Feuil1!$A$14:$A$17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Feuil1!$C$14:$C$17</c:f>
              <c:numCache>
                <c:formatCode>0.00%</c:formatCode>
                <c:ptCount val="4"/>
                <c:pt idx="0">
                  <c:v>0.41099999999999998</c:v>
                </c:pt>
                <c:pt idx="1">
                  <c:v>0.316</c:v>
                </c:pt>
                <c:pt idx="2">
                  <c:v>0.41599999999999998</c:v>
                </c:pt>
                <c:pt idx="3">
                  <c:v>0.42199999999999999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FBD-48CA-9603-185057ECA983}"/>
            </c:ext>
          </c:extLst>
        </c:ser>
        <c:ser>
          <c:idx val="2"/>
          <c:order val="2"/>
          <c:tx>
            <c:strRef>
              <c:f>Feuil1!$D$13</c:f>
              <c:strCache>
                <c:ptCount val="1"/>
                <c:pt idx="0">
                  <c:v>Taux de refus France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Feuil1!$A$14:$A$17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Feuil1!$D$14:$D$17</c:f>
              <c:numCache>
                <c:formatCode>0.00%</c:formatCode>
                <c:ptCount val="4"/>
                <c:pt idx="0">
                  <c:v>0.33300000000000002</c:v>
                </c:pt>
                <c:pt idx="1">
                  <c:v>0.32800000000000001</c:v>
                </c:pt>
                <c:pt idx="2">
                  <c:v>0.35799999999999998</c:v>
                </c:pt>
                <c:pt idx="3">
                  <c:v>0.36059999999999998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FBD-48CA-9603-185057ECA9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07428560"/>
        <c:axId val="307435224"/>
      </c:barChart>
      <c:catAx>
        <c:axId val="307428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07435224"/>
        <c:crosses val="autoZero"/>
        <c:auto val="1"/>
        <c:lblAlgn val="ctr"/>
        <c:lblOffset val="100"/>
        <c:noMultiLvlLbl val="0"/>
      </c:catAx>
      <c:valAx>
        <c:axId val="3074352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074285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chemeClr val="bg1"/>
    </a:solidFill>
    <a:ln w="38100" cap="flat" cmpd="sng" algn="ctr">
      <a:solidFill>
        <a:schemeClr val="accent5"/>
      </a:solidFill>
      <a:round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b="1" dirty="0">
                <a:solidFill>
                  <a:schemeClr val="tx1"/>
                </a:solidFill>
              </a:rPr>
              <a:t>Nouveaux inscrits - - - - / </a:t>
            </a:r>
          </a:p>
        </c:rich>
      </c:tx>
      <c:layout>
        <c:manualLayout>
          <c:xMode val="edge"/>
          <c:yMode val="edge"/>
          <c:x val="4.9381889763779524E-2"/>
          <c:y val="3.240740740740740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Tped2!$A$3</c:f>
              <c:strCache>
                <c:ptCount val="1"/>
                <c:pt idx="0">
                  <c:v>Rein</c:v>
                </c:pt>
              </c:strCache>
            </c:strRef>
          </c:tx>
          <c:spPr>
            <a:ln w="28575" cap="rnd">
              <a:solidFill>
                <a:schemeClr val="accent6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Tped2!$B$2:$K$2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xVal>
          <c:yVal>
            <c:numRef>
              <c:f>Tped2!$B$3:$K$3</c:f>
              <c:numCache>
                <c:formatCode>General</c:formatCode>
                <c:ptCount val="10"/>
                <c:pt idx="0">
                  <c:v>120</c:v>
                </c:pt>
                <c:pt idx="1">
                  <c:v>129</c:v>
                </c:pt>
                <c:pt idx="2">
                  <c:v>162</c:v>
                </c:pt>
                <c:pt idx="3">
                  <c:v>156</c:v>
                </c:pt>
                <c:pt idx="4">
                  <c:v>104</c:v>
                </c:pt>
                <c:pt idx="5">
                  <c:v>124</c:v>
                </c:pt>
                <c:pt idx="6">
                  <c:v>140</c:v>
                </c:pt>
                <c:pt idx="7">
                  <c:v>113</c:v>
                </c:pt>
                <c:pt idx="8">
                  <c:v>111</c:v>
                </c:pt>
                <c:pt idx="9">
                  <c:v>118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A6FD-41D8-BC59-36CA3110A91B}"/>
            </c:ext>
          </c:extLst>
        </c:ser>
        <c:ser>
          <c:idx val="1"/>
          <c:order val="1"/>
          <c:tx>
            <c:strRef>
              <c:f>Tped2!$A$4</c:f>
              <c:strCache>
                <c:ptCount val="1"/>
                <c:pt idx="0">
                  <c:v>Foie</c:v>
                </c:pt>
              </c:strCache>
            </c:strRef>
          </c:tx>
          <c:spPr>
            <a:ln w="28575" cap="rnd">
              <a:solidFill>
                <a:schemeClr val="accent5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Tped2!$B$2:$K$2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xVal>
          <c:yVal>
            <c:numRef>
              <c:f>Tped2!$B$4:$K$4</c:f>
              <c:numCache>
                <c:formatCode>General</c:formatCode>
                <c:ptCount val="10"/>
                <c:pt idx="0">
                  <c:v>95</c:v>
                </c:pt>
                <c:pt idx="1">
                  <c:v>101</c:v>
                </c:pt>
                <c:pt idx="2">
                  <c:v>98</c:v>
                </c:pt>
                <c:pt idx="3">
                  <c:v>101</c:v>
                </c:pt>
                <c:pt idx="4">
                  <c:v>81</c:v>
                </c:pt>
                <c:pt idx="5">
                  <c:v>124</c:v>
                </c:pt>
                <c:pt idx="6">
                  <c:v>99</c:v>
                </c:pt>
                <c:pt idx="7">
                  <c:v>109</c:v>
                </c:pt>
                <c:pt idx="8">
                  <c:v>123</c:v>
                </c:pt>
                <c:pt idx="9">
                  <c:v>118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A6FD-41D8-BC59-36CA3110A91B}"/>
            </c:ext>
          </c:extLst>
        </c:ser>
        <c:ser>
          <c:idx val="2"/>
          <c:order val="2"/>
          <c:tx>
            <c:strRef>
              <c:f>Tped2!$A$5</c:f>
              <c:strCache>
                <c:ptCount val="1"/>
                <c:pt idx="0">
                  <c:v>Coeur</c:v>
                </c:pt>
              </c:strCache>
            </c:strRef>
          </c:tx>
          <c:spPr>
            <a:ln w="28575" cap="rnd">
              <a:solidFill>
                <a:schemeClr val="accent4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Tped2!$B$2:$K$2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xVal>
          <c:yVal>
            <c:numRef>
              <c:f>Tped2!$B$5:$K$5</c:f>
              <c:numCache>
                <c:formatCode>General</c:formatCode>
                <c:ptCount val="10"/>
                <c:pt idx="0">
                  <c:v>42</c:v>
                </c:pt>
                <c:pt idx="1">
                  <c:v>24</c:v>
                </c:pt>
                <c:pt idx="2">
                  <c:v>26</c:v>
                </c:pt>
                <c:pt idx="3">
                  <c:v>36</c:v>
                </c:pt>
                <c:pt idx="4">
                  <c:v>39</c:v>
                </c:pt>
                <c:pt idx="5">
                  <c:v>34</c:v>
                </c:pt>
                <c:pt idx="6">
                  <c:v>26</c:v>
                </c:pt>
                <c:pt idx="7">
                  <c:v>44</c:v>
                </c:pt>
                <c:pt idx="8">
                  <c:v>31</c:v>
                </c:pt>
                <c:pt idx="9">
                  <c:v>25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A6FD-41D8-BC59-36CA3110A91B}"/>
            </c:ext>
          </c:extLst>
        </c:ser>
        <c:ser>
          <c:idx val="3"/>
          <c:order val="3"/>
          <c:tx>
            <c:strRef>
              <c:f>Tped2!$A$6</c:f>
              <c:strCache>
                <c:ptCount val="1"/>
                <c:pt idx="0">
                  <c:v>Poumon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</a:schemeClr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Tped2!$B$2:$K$2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xVal>
          <c:yVal>
            <c:numRef>
              <c:f>Tped2!$B$6:$K$6</c:f>
              <c:numCache>
                <c:formatCode>General</c:formatCode>
                <c:ptCount val="10"/>
                <c:pt idx="0">
                  <c:v>13</c:v>
                </c:pt>
                <c:pt idx="1">
                  <c:v>12</c:v>
                </c:pt>
                <c:pt idx="2">
                  <c:v>13</c:v>
                </c:pt>
                <c:pt idx="3">
                  <c:v>12</c:v>
                </c:pt>
                <c:pt idx="4">
                  <c:v>9</c:v>
                </c:pt>
                <c:pt idx="5">
                  <c:v>12</c:v>
                </c:pt>
                <c:pt idx="6">
                  <c:v>10</c:v>
                </c:pt>
                <c:pt idx="7">
                  <c:v>8</c:v>
                </c:pt>
                <c:pt idx="8">
                  <c:v>9</c:v>
                </c:pt>
                <c:pt idx="9">
                  <c:v>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A6FD-41D8-BC59-36CA3110A91B}"/>
            </c:ext>
          </c:extLst>
        </c:ser>
        <c:ser>
          <c:idx val="4"/>
          <c:order val="4"/>
          <c:tx>
            <c:strRef>
              <c:f>Tped2!$A$7</c:f>
              <c:strCache>
                <c:ptCount val="1"/>
                <c:pt idx="0">
                  <c:v>Total</c:v>
                </c:pt>
              </c:strCache>
            </c:strRef>
          </c:tx>
          <c:spPr>
            <a:ln w="38100" cap="rnd">
              <a:solidFill>
                <a:schemeClr val="accent5">
                  <a:lumMod val="60000"/>
                </a:schemeClr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Tped2!$B$2:$K$2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xVal>
          <c:yVal>
            <c:numRef>
              <c:f>Tped2!$B$7:$K$7</c:f>
              <c:numCache>
                <c:formatCode>General</c:formatCode>
                <c:ptCount val="10"/>
                <c:pt idx="0">
                  <c:v>270</c:v>
                </c:pt>
                <c:pt idx="1">
                  <c:v>266</c:v>
                </c:pt>
                <c:pt idx="2">
                  <c:v>299</c:v>
                </c:pt>
                <c:pt idx="3">
                  <c:v>305</c:v>
                </c:pt>
                <c:pt idx="4">
                  <c:v>233</c:v>
                </c:pt>
                <c:pt idx="5">
                  <c:v>294</c:v>
                </c:pt>
                <c:pt idx="6">
                  <c:v>275</c:v>
                </c:pt>
                <c:pt idx="7">
                  <c:v>274</c:v>
                </c:pt>
                <c:pt idx="8">
                  <c:v>274</c:v>
                </c:pt>
                <c:pt idx="9">
                  <c:v>265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A6FD-41D8-BC59-36CA3110A9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65962783"/>
        <c:axId val="1765961119"/>
      </c:scatterChart>
      <c:valAx>
        <c:axId val="1765962783"/>
        <c:scaling>
          <c:orientation val="minMax"/>
          <c:min val="2014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765961119"/>
        <c:crosses val="autoZero"/>
        <c:crossBetween val="midCat"/>
      </c:valAx>
      <c:valAx>
        <c:axId val="1765961119"/>
        <c:scaling>
          <c:orientation val="minMax"/>
          <c:max val="4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765962783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fr-FR" sz="1400" b="1" dirty="0">
                <a:solidFill>
                  <a:schemeClr val="tx1"/>
                </a:solidFill>
              </a:rPr>
              <a:t>Restants inscrit au 1</a:t>
            </a:r>
            <a:r>
              <a:rPr lang="fr-FR" sz="1400" b="1" baseline="30000" dirty="0">
                <a:solidFill>
                  <a:schemeClr val="tx1"/>
                </a:solidFill>
              </a:rPr>
              <a:t>er</a:t>
            </a:r>
            <a:r>
              <a:rPr lang="fr-FR" sz="1400" b="1" baseline="0" dirty="0">
                <a:solidFill>
                  <a:schemeClr val="tx1"/>
                </a:solidFill>
              </a:rPr>
              <a:t> janvier    </a:t>
            </a:r>
            <a:endParaRPr lang="fr-FR" sz="1400" b="1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44821522309711287"/>
          <c:y val="3.240740740740740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Tped2!$A$10</c:f>
              <c:strCache>
                <c:ptCount val="1"/>
                <c:pt idx="0">
                  <c:v>Rein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xVal>
            <c:numRef>
              <c:f>Tped2!$B$9:$L$9</c:f>
              <c:numCache>
                <c:formatCode>General</c:formatCode>
                <c:ptCount val="11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  <c:pt idx="10">
                  <c:v>2024</c:v>
                </c:pt>
              </c:numCache>
            </c:numRef>
          </c:xVal>
          <c:yVal>
            <c:numRef>
              <c:f>Tped2!$B$10:$L$10</c:f>
              <c:numCache>
                <c:formatCode>General</c:formatCode>
                <c:ptCount val="11"/>
                <c:pt idx="0">
                  <c:v>152</c:v>
                </c:pt>
                <c:pt idx="1">
                  <c:v>169</c:v>
                </c:pt>
                <c:pt idx="2">
                  <c:v>180</c:v>
                </c:pt>
                <c:pt idx="3">
                  <c:v>205</c:v>
                </c:pt>
                <c:pt idx="4">
                  <c:v>205</c:v>
                </c:pt>
                <c:pt idx="5">
                  <c:v>220</c:v>
                </c:pt>
                <c:pt idx="6">
                  <c:v>228</c:v>
                </c:pt>
                <c:pt idx="7">
                  <c:v>268</c:v>
                </c:pt>
                <c:pt idx="8">
                  <c:v>261</c:v>
                </c:pt>
                <c:pt idx="9">
                  <c:v>241</c:v>
                </c:pt>
                <c:pt idx="10">
                  <c:v>236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3368-47EB-9A02-0A1A38AE2A1E}"/>
            </c:ext>
          </c:extLst>
        </c:ser>
        <c:ser>
          <c:idx val="1"/>
          <c:order val="1"/>
          <c:tx>
            <c:strRef>
              <c:f>Tped2!$A$11</c:f>
              <c:strCache>
                <c:ptCount val="1"/>
                <c:pt idx="0">
                  <c:v>Foie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xVal>
            <c:numRef>
              <c:f>Tped2!$B$9:$L$9</c:f>
              <c:numCache>
                <c:formatCode>General</c:formatCode>
                <c:ptCount val="11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  <c:pt idx="10">
                  <c:v>2024</c:v>
                </c:pt>
              </c:numCache>
            </c:numRef>
          </c:xVal>
          <c:yVal>
            <c:numRef>
              <c:f>Tped2!$B$11:$L$11</c:f>
              <c:numCache>
                <c:formatCode>General</c:formatCode>
                <c:ptCount val="11"/>
                <c:pt idx="0">
                  <c:v>58</c:v>
                </c:pt>
                <c:pt idx="1">
                  <c:v>64</c:v>
                </c:pt>
                <c:pt idx="2">
                  <c:v>60</c:v>
                </c:pt>
                <c:pt idx="3">
                  <c:v>66</c:v>
                </c:pt>
                <c:pt idx="4">
                  <c:v>67</c:v>
                </c:pt>
                <c:pt idx="5">
                  <c:v>59</c:v>
                </c:pt>
                <c:pt idx="6">
                  <c:v>78</c:v>
                </c:pt>
                <c:pt idx="7">
                  <c:v>82</c:v>
                </c:pt>
                <c:pt idx="8">
                  <c:v>82</c:v>
                </c:pt>
                <c:pt idx="9">
                  <c:v>85</c:v>
                </c:pt>
                <c:pt idx="10">
                  <c:v>96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3368-47EB-9A02-0A1A38AE2A1E}"/>
            </c:ext>
          </c:extLst>
        </c:ser>
        <c:ser>
          <c:idx val="2"/>
          <c:order val="2"/>
          <c:tx>
            <c:strRef>
              <c:f>Tped2!$A$12</c:f>
              <c:strCache>
                <c:ptCount val="1"/>
                <c:pt idx="0">
                  <c:v>Coeur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xVal>
            <c:numRef>
              <c:f>Tped2!$B$9:$L$9</c:f>
              <c:numCache>
                <c:formatCode>General</c:formatCode>
                <c:ptCount val="11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  <c:pt idx="10">
                  <c:v>2024</c:v>
                </c:pt>
              </c:numCache>
            </c:numRef>
          </c:xVal>
          <c:yVal>
            <c:numRef>
              <c:f>Tped2!$B$12:$L$12</c:f>
              <c:numCache>
                <c:formatCode>General</c:formatCode>
                <c:ptCount val="11"/>
                <c:pt idx="0">
                  <c:v>9</c:v>
                </c:pt>
                <c:pt idx="1">
                  <c:v>12</c:v>
                </c:pt>
                <c:pt idx="2">
                  <c:v>10</c:v>
                </c:pt>
                <c:pt idx="3">
                  <c:v>9</c:v>
                </c:pt>
                <c:pt idx="4">
                  <c:v>11</c:v>
                </c:pt>
                <c:pt idx="5">
                  <c:v>13</c:v>
                </c:pt>
                <c:pt idx="6">
                  <c:v>14</c:v>
                </c:pt>
                <c:pt idx="7">
                  <c:v>7</c:v>
                </c:pt>
                <c:pt idx="8">
                  <c:v>16</c:v>
                </c:pt>
                <c:pt idx="9">
                  <c:v>10</c:v>
                </c:pt>
                <c:pt idx="10">
                  <c:v>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3368-47EB-9A02-0A1A38AE2A1E}"/>
            </c:ext>
          </c:extLst>
        </c:ser>
        <c:ser>
          <c:idx val="3"/>
          <c:order val="3"/>
          <c:tx>
            <c:strRef>
              <c:f>Tped2!$A$13</c:f>
              <c:strCache>
                <c:ptCount val="1"/>
                <c:pt idx="0">
                  <c:v>Poumon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Tped2!$B$9:$L$9</c:f>
              <c:numCache>
                <c:formatCode>General</c:formatCode>
                <c:ptCount val="11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  <c:pt idx="10">
                  <c:v>2024</c:v>
                </c:pt>
              </c:numCache>
            </c:numRef>
          </c:xVal>
          <c:yVal>
            <c:numRef>
              <c:f>Tped2!$B$13:$L$13</c:f>
              <c:numCache>
                <c:formatCode>General</c:formatCode>
                <c:ptCount val="11"/>
                <c:pt idx="0">
                  <c:v>15</c:v>
                </c:pt>
                <c:pt idx="1">
                  <c:v>8</c:v>
                </c:pt>
                <c:pt idx="2">
                  <c:v>6</c:v>
                </c:pt>
                <c:pt idx="3">
                  <c:v>6</c:v>
                </c:pt>
                <c:pt idx="4">
                  <c:v>6</c:v>
                </c:pt>
                <c:pt idx="5">
                  <c:v>2</c:v>
                </c:pt>
                <c:pt idx="6">
                  <c:v>4</c:v>
                </c:pt>
                <c:pt idx="7">
                  <c:v>3</c:v>
                </c:pt>
                <c:pt idx="8">
                  <c:v>7</c:v>
                </c:pt>
                <c:pt idx="9">
                  <c:v>5</c:v>
                </c:pt>
                <c:pt idx="10">
                  <c:v>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3368-47EB-9A02-0A1A38AE2A1E}"/>
            </c:ext>
          </c:extLst>
        </c:ser>
        <c:ser>
          <c:idx val="4"/>
          <c:order val="4"/>
          <c:tx>
            <c:strRef>
              <c:f>Tped2!$A$14</c:f>
              <c:strCache>
                <c:ptCount val="1"/>
                <c:pt idx="0">
                  <c:v>Total</c:v>
                </c:pt>
              </c:strCache>
            </c:strRef>
          </c:tx>
          <c:spPr>
            <a:ln w="38100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Tped2!$B$9:$L$9</c:f>
              <c:numCache>
                <c:formatCode>General</c:formatCode>
                <c:ptCount val="11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  <c:pt idx="10">
                  <c:v>2024</c:v>
                </c:pt>
              </c:numCache>
            </c:numRef>
          </c:xVal>
          <c:yVal>
            <c:numRef>
              <c:f>Tped2!$B$14:$L$14</c:f>
              <c:numCache>
                <c:formatCode>General</c:formatCode>
                <c:ptCount val="11"/>
                <c:pt idx="0">
                  <c:v>234</c:v>
                </c:pt>
                <c:pt idx="1">
                  <c:v>253</c:v>
                </c:pt>
                <c:pt idx="2">
                  <c:v>256</c:v>
                </c:pt>
                <c:pt idx="3">
                  <c:v>286</c:v>
                </c:pt>
                <c:pt idx="4">
                  <c:v>289</c:v>
                </c:pt>
                <c:pt idx="5">
                  <c:v>294</c:v>
                </c:pt>
                <c:pt idx="6">
                  <c:v>324</c:v>
                </c:pt>
                <c:pt idx="7">
                  <c:v>360</c:v>
                </c:pt>
                <c:pt idx="8">
                  <c:v>366</c:v>
                </c:pt>
                <c:pt idx="9">
                  <c:v>341</c:v>
                </c:pt>
                <c:pt idx="10">
                  <c:v>340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3368-47EB-9A02-0A1A38AE2A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61732655"/>
        <c:axId val="1661733071"/>
      </c:scatterChart>
      <c:valAx>
        <c:axId val="1661732655"/>
        <c:scaling>
          <c:orientation val="minMax"/>
          <c:max val="2024"/>
          <c:min val="2014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661733071"/>
        <c:crosses val="autoZero"/>
        <c:crossBetween val="midCat"/>
      </c:valAx>
      <c:valAx>
        <c:axId val="166173307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661732655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8127150772820065E-2"/>
          <c:y val="0.90952293034170817"/>
          <c:w val="0.88985695538057741"/>
          <c:h val="7.812554680664916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3175">
      <a:solidFill>
        <a:schemeClr val="tx1"/>
      </a:solidFill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fr-FR" sz="3200" b="1">
                <a:solidFill>
                  <a:schemeClr val="tx1"/>
                </a:solidFill>
              </a:rPr>
              <a:t>Nbre décès en liste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receveurs!$A$28</c:f>
              <c:strCache>
                <c:ptCount val="1"/>
                <c:pt idx="0">
                  <c:v>Rein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xVal>
            <c:numRef>
              <c:f>receveurs!$B$27:$K$27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xVal>
          <c:yVal>
            <c:numRef>
              <c:f>receveurs!$B$28:$K$28</c:f>
              <c:numCache>
                <c:formatCode>General</c:formatCode>
                <c:ptCount val="10"/>
                <c:pt idx="0">
                  <c:v>0</c:v>
                </c:pt>
                <c:pt idx="1">
                  <c:v>2</c:v>
                </c:pt>
                <c:pt idx="2">
                  <c:v>0</c:v>
                </c:pt>
                <c:pt idx="3">
                  <c:v>3</c:v>
                </c:pt>
                <c:pt idx="4">
                  <c:v>1</c:v>
                </c:pt>
                <c:pt idx="5">
                  <c:v>1</c:v>
                </c:pt>
                <c:pt idx="6">
                  <c:v>3</c:v>
                </c:pt>
                <c:pt idx="7">
                  <c:v>2</c:v>
                </c:pt>
                <c:pt idx="8">
                  <c:v>0</c:v>
                </c:pt>
                <c:pt idx="9">
                  <c:v>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71D4-42F7-911C-688C090C8777}"/>
            </c:ext>
          </c:extLst>
        </c:ser>
        <c:ser>
          <c:idx val="1"/>
          <c:order val="1"/>
          <c:tx>
            <c:strRef>
              <c:f>receveurs!$A$29</c:f>
              <c:strCache>
                <c:ptCount val="1"/>
                <c:pt idx="0">
                  <c:v>Foie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xVal>
            <c:numRef>
              <c:f>receveurs!$B$27:$K$27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xVal>
          <c:yVal>
            <c:numRef>
              <c:f>receveurs!$B$29:$K$29</c:f>
              <c:numCache>
                <c:formatCode>General</c:formatCode>
                <c:ptCount val="10"/>
                <c:pt idx="0">
                  <c:v>2</c:v>
                </c:pt>
                <c:pt idx="1">
                  <c:v>3</c:v>
                </c:pt>
                <c:pt idx="2">
                  <c:v>3</c:v>
                </c:pt>
                <c:pt idx="3">
                  <c:v>6</c:v>
                </c:pt>
                <c:pt idx="4">
                  <c:v>2</c:v>
                </c:pt>
                <c:pt idx="5">
                  <c:v>9</c:v>
                </c:pt>
                <c:pt idx="6">
                  <c:v>5</c:v>
                </c:pt>
                <c:pt idx="7">
                  <c:v>2</c:v>
                </c:pt>
                <c:pt idx="8">
                  <c:v>7</c:v>
                </c:pt>
                <c:pt idx="9">
                  <c:v>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71D4-42F7-911C-688C090C8777}"/>
            </c:ext>
          </c:extLst>
        </c:ser>
        <c:ser>
          <c:idx val="2"/>
          <c:order val="2"/>
          <c:tx>
            <c:strRef>
              <c:f>receveurs!$A$30</c:f>
              <c:strCache>
                <c:ptCount val="1"/>
                <c:pt idx="0">
                  <c:v>Coeur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xVal>
            <c:numRef>
              <c:f>receveurs!$B$27:$K$27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xVal>
          <c:yVal>
            <c:numRef>
              <c:f>receveurs!$B$30:$K$30</c:f>
              <c:numCache>
                <c:formatCode>General</c:formatCode>
                <c:ptCount val="10"/>
                <c:pt idx="0">
                  <c:v>7</c:v>
                </c:pt>
                <c:pt idx="1">
                  <c:v>6</c:v>
                </c:pt>
                <c:pt idx="2">
                  <c:v>2</c:v>
                </c:pt>
                <c:pt idx="3">
                  <c:v>6</c:v>
                </c:pt>
                <c:pt idx="4">
                  <c:v>3</c:v>
                </c:pt>
                <c:pt idx="5">
                  <c:v>5</c:v>
                </c:pt>
                <c:pt idx="6">
                  <c:v>3</c:v>
                </c:pt>
                <c:pt idx="7">
                  <c:v>4</c:v>
                </c:pt>
                <c:pt idx="8">
                  <c:v>2</c:v>
                </c:pt>
                <c:pt idx="9">
                  <c:v>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71D4-42F7-911C-688C090C8777}"/>
            </c:ext>
          </c:extLst>
        </c:ser>
        <c:ser>
          <c:idx val="3"/>
          <c:order val="3"/>
          <c:tx>
            <c:strRef>
              <c:f>receveurs!$A$31</c:f>
              <c:strCache>
                <c:ptCount val="1"/>
                <c:pt idx="0">
                  <c:v>Poumon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receveurs!$B$27:$K$27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xVal>
          <c:yVal>
            <c:numRef>
              <c:f>receveurs!$B$31:$K$31</c:f>
              <c:numCache>
                <c:formatCode>General</c:formatCode>
                <c:ptCount val="10"/>
                <c:pt idx="0">
                  <c:v>3</c:v>
                </c:pt>
                <c:pt idx="1">
                  <c:v>1</c:v>
                </c:pt>
                <c:pt idx="2">
                  <c:v>1</c:v>
                </c:pt>
                <c:pt idx="3">
                  <c:v>0</c:v>
                </c:pt>
                <c:pt idx="4">
                  <c:v>1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1</c:v>
                </c:pt>
                <c:pt idx="9">
                  <c:v>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71D4-42F7-911C-688C090C8777}"/>
            </c:ext>
          </c:extLst>
        </c:ser>
        <c:ser>
          <c:idx val="4"/>
          <c:order val="4"/>
          <c:tx>
            <c:strRef>
              <c:f>receveurs!$A$32</c:f>
              <c:strCache>
                <c:ptCount val="1"/>
                <c:pt idx="0">
                  <c:v>Total</c:v>
                </c:pt>
              </c:strCache>
            </c:strRef>
          </c:tx>
          <c:spPr>
            <a:ln w="38100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receveurs!$B$27:$K$27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xVal>
          <c:yVal>
            <c:numRef>
              <c:f>receveurs!$B$32:$K$32</c:f>
              <c:numCache>
                <c:formatCode>General</c:formatCode>
                <c:ptCount val="10"/>
                <c:pt idx="0">
                  <c:v>13</c:v>
                </c:pt>
                <c:pt idx="1">
                  <c:v>12</c:v>
                </c:pt>
                <c:pt idx="2">
                  <c:v>7</c:v>
                </c:pt>
                <c:pt idx="3">
                  <c:v>16</c:v>
                </c:pt>
                <c:pt idx="4">
                  <c:v>7</c:v>
                </c:pt>
                <c:pt idx="5">
                  <c:v>15</c:v>
                </c:pt>
                <c:pt idx="6">
                  <c:v>11</c:v>
                </c:pt>
                <c:pt idx="7">
                  <c:v>8</c:v>
                </c:pt>
                <c:pt idx="8">
                  <c:v>10</c:v>
                </c:pt>
                <c:pt idx="9">
                  <c:v>19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71D4-42F7-911C-688C090C87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76088735"/>
        <c:axId val="1276089983"/>
      </c:scatterChart>
      <c:valAx>
        <c:axId val="1276088735"/>
        <c:scaling>
          <c:orientation val="minMax"/>
          <c:min val="2014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276089983"/>
        <c:crosses val="autoZero"/>
        <c:crossBetween val="midCat"/>
      </c:valAx>
      <c:valAx>
        <c:axId val="1276089983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276088735"/>
        <c:crosses val="autoZero"/>
        <c:crossBetween val="midCat"/>
        <c:majorUnit val="10"/>
        <c:minorUnit val="5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fr-FR" sz="2400" b="1">
                <a:solidFill>
                  <a:schemeClr val="tx1"/>
                </a:solidFill>
              </a:rPr>
              <a:t>Total inscrits / transplantés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receveurs!$A$17</c:f>
              <c:strCache>
                <c:ptCount val="1"/>
                <c:pt idx="0">
                  <c:v>Total inscrits</c:v>
                </c:pt>
              </c:strCache>
            </c:strRef>
          </c:tx>
          <c:spPr>
            <a:ln w="38100" cap="rnd">
              <a:solidFill>
                <a:schemeClr val="accent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receveurs!$B$16:$K$16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xVal>
          <c:yVal>
            <c:numRef>
              <c:f>receveurs!$B$17:$K$17</c:f>
              <c:numCache>
                <c:formatCode>General</c:formatCode>
                <c:ptCount val="10"/>
                <c:pt idx="0">
                  <c:v>504</c:v>
                </c:pt>
                <c:pt idx="1">
                  <c:v>519</c:v>
                </c:pt>
                <c:pt idx="2">
                  <c:v>555</c:v>
                </c:pt>
                <c:pt idx="3">
                  <c:v>591</c:v>
                </c:pt>
                <c:pt idx="4">
                  <c:v>522</c:v>
                </c:pt>
                <c:pt idx="5">
                  <c:v>588</c:v>
                </c:pt>
                <c:pt idx="6">
                  <c:v>599</c:v>
                </c:pt>
                <c:pt idx="7">
                  <c:v>634</c:v>
                </c:pt>
                <c:pt idx="8">
                  <c:v>640</c:v>
                </c:pt>
                <c:pt idx="9">
                  <c:v>606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4512-42E3-9F58-C0C9186C4014}"/>
            </c:ext>
          </c:extLst>
        </c:ser>
        <c:ser>
          <c:idx val="1"/>
          <c:order val="1"/>
          <c:tx>
            <c:strRef>
              <c:f>receveurs!$A$18</c:f>
              <c:strCache>
                <c:ptCount val="1"/>
                <c:pt idx="0">
                  <c:v>Total greffe</c:v>
                </c:pt>
              </c:strCache>
            </c:strRef>
          </c:tx>
          <c:spPr>
            <a:ln w="381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receveurs!$B$16:$K$16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xVal>
          <c:yVal>
            <c:numRef>
              <c:f>receveurs!$B$18:$K$18</c:f>
              <c:numCache>
                <c:formatCode>General</c:formatCode>
                <c:ptCount val="10"/>
                <c:pt idx="0">
                  <c:v>229</c:v>
                </c:pt>
                <c:pt idx="1">
                  <c:v>242</c:v>
                </c:pt>
                <c:pt idx="2">
                  <c:v>253</c:v>
                </c:pt>
                <c:pt idx="3">
                  <c:v>251</c:v>
                </c:pt>
                <c:pt idx="4">
                  <c:v>236</c:v>
                </c:pt>
                <c:pt idx="5">
                  <c:v>232</c:v>
                </c:pt>
                <c:pt idx="6">
                  <c:v>219</c:v>
                </c:pt>
                <c:pt idx="7">
                  <c:v>247</c:v>
                </c:pt>
                <c:pt idx="8">
                  <c:v>275</c:v>
                </c:pt>
                <c:pt idx="9">
                  <c:v>237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4512-42E3-9F58-C0C9186C40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40220223"/>
        <c:axId val="1840220639"/>
      </c:scatterChart>
      <c:valAx>
        <c:axId val="184022022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840220639"/>
        <c:crosses val="autoZero"/>
        <c:crossBetween val="midCat"/>
      </c:valAx>
      <c:valAx>
        <c:axId val="184022063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840220223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fr-FR" sz="2400" b="1" dirty="0">
                <a:solidFill>
                  <a:schemeClr val="tx1"/>
                </a:solidFill>
              </a:rPr>
              <a:t>Opposition</a:t>
            </a:r>
            <a:r>
              <a:rPr lang="fr-FR" sz="2400" b="1" baseline="0" dirty="0">
                <a:solidFill>
                  <a:schemeClr val="tx1"/>
                </a:solidFill>
              </a:rPr>
              <a:t> au prélèvement en pédiatrie %</a:t>
            </a:r>
            <a:endParaRPr lang="fr-FR" sz="2400" b="1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donneurs!$B$42</c:f>
              <c:strCache>
                <c:ptCount val="1"/>
                <c:pt idx="0">
                  <c:v>0 à 4 ans</c:v>
                </c:pt>
              </c:strCache>
            </c:strRef>
          </c:tx>
          <c:spPr>
            <a:solidFill>
              <a:srgbClr val="FF99FF"/>
            </a:solidFill>
            <a:ln>
              <a:noFill/>
            </a:ln>
            <a:effectLst/>
          </c:spPr>
          <c:invertIfNegative val="0"/>
          <c:cat>
            <c:numRef>
              <c:f>donneurs!$C$41:$L$41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donneurs!$C$42:$L$42</c:f>
              <c:numCache>
                <c:formatCode>0</c:formatCode>
                <c:ptCount val="10"/>
                <c:pt idx="0">
                  <c:v>43.75</c:v>
                </c:pt>
                <c:pt idx="1">
                  <c:v>30.188679245283019</c:v>
                </c:pt>
                <c:pt idx="2">
                  <c:v>36.363636363636367</c:v>
                </c:pt>
                <c:pt idx="3">
                  <c:v>40.476190476190474</c:v>
                </c:pt>
                <c:pt idx="4">
                  <c:v>55.357142857142861</c:v>
                </c:pt>
                <c:pt idx="5">
                  <c:v>46.511627906976742</c:v>
                </c:pt>
                <c:pt idx="6">
                  <c:v>54.166666666666664</c:v>
                </c:pt>
                <c:pt idx="7">
                  <c:v>54.54545454545454</c:v>
                </c:pt>
                <c:pt idx="8">
                  <c:v>40.625</c:v>
                </c:pt>
                <c:pt idx="9">
                  <c:v>48.717948717948715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32D-4BC1-8818-20D71CBF1FFF}"/>
            </c:ext>
          </c:extLst>
        </c:ser>
        <c:ser>
          <c:idx val="2"/>
          <c:order val="2"/>
          <c:tx>
            <c:strRef>
              <c:f>donneurs!$B$43</c:f>
              <c:strCache>
                <c:ptCount val="1"/>
                <c:pt idx="0">
                  <c:v>5 à 11 ans</c:v>
                </c:pt>
              </c:strCache>
            </c:strRef>
          </c:tx>
          <c:spPr>
            <a:solidFill>
              <a:srgbClr val="FF00FF"/>
            </a:solidFill>
            <a:ln>
              <a:noFill/>
            </a:ln>
            <a:effectLst/>
          </c:spPr>
          <c:invertIfNegative val="0"/>
          <c:cat>
            <c:numRef>
              <c:f>donneurs!$C$41:$L$41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donneurs!$C$43:$L$43</c:f>
              <c:numCache>
                <c:formatCode>0</c:formatCode>
                <c:ptCount val="10"/>
                <c:pt idx="0">
                  <c:v>46.153846153846153</c:v>
                </c:pt>
                <c:pt idx="1">
                  <c:v>63.157894736842103</c:v>
                </c:pt>
                <c:pt idx="2">
                  <c:v>51.428571428571423</c:v>
                </c:pt>
                <c:pt idx="3">
                  <c:v>38.461538461538467</c:v>
                </c:pt>
                <c:pt idx="4">
                  <c:v>41.17647058823529</c:v>
                </c:pt>
                <c:pt idx="5">
                  <c:v>53.846153846153847</c:v>
                </c:pt>
                <c:pt idx="6">
                  <c:v>45.833333333333329</c:v>
                </c:pt>
                <c:pt idx="7">
                  <c:v>63.157894736842103</c:v>
                </c:pt>
                <c:pt idx="8">
                  <c:v>57.142857142857139</c:v>
                </c:pt>
                <c:pt idx="9">
                  <c:v>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32D-4BC1-8818-20D71CBF1FFF}"/>
            </c:ext>
          </c:extLst>
        </c:ser>
        <c:ser>
          <c:idx val="3"/>
          <c:order val="3"/>
          <c:tx>
            <c:strRef>
              <c:f>donneurs!$B$44</c:f>
              <c:strCache>
                <c:ptCount val="1"/>
                <c:pt idx="0">
                  <c:v>12 à 18 ans</c:v>
                </c:pt>
              </c:strCache>
            </c:strRef>
          </c:tx>
          <c:spPr>
            <a:solidFill>
              <a:srgbClr val="CC00CC"/>
            </a:solidFill>
            <a:ln>
              <a:noFill/>
            </a:ln>
            <a:effectLst/>
          </c:spPr>
          <c:invertIfNegative val="0"/>
          <c:cat>
            <c:numRef>
              <c:f>donneurs!$C$41:$L$41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donneurs!$C$44:$L$44</c:f>
              <c:numCache>
                <c:formatCode>0</c:formatCode>
                <c:ptCount val="10"/>
                <c:pt idx="0">
                  <c:v>26.666666666666668</c:v>
                </c:pt>
                <c:pt idx="1">
                  <c:v>31.578947368421051</c:v>
                </c:pt>
                <c:pt idx="2">
                  <c:v>25.490196078431371</c:v>
                </c:pt>
                <c:pt idx="3">
                  <c:v>28.35820895522388</c:v>
                </c:pt>
                <c:pt idx="4">
                  <c:v>35.9375</c:v>
                </c:pt>
                <c:pt idx="5">
                  <c:v>34</c:v>
                </c:pt>
                <c:pt idx="6">
                  <c:v>46.938775510204081</c:v>
                </c:pt>
                <c:pt idx="7">
                  <c:v>39.682539682539684</c:v>
                </c:pt>
                <c:pt idx="8">
                  <c:v>40</c:v>
                </c:pt>
                <c:pt idx="9">
                  <c:v>41.071428571428569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32D-4BC1-8818-20D71CBF1F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24873039"/>
        <c:axId val="824875119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donneurs!$B$41</c15:sqref>
                        </c15:formulaRef>
                      </c:ext>
                    </c:extLst>
                    <c:strCache>
                      <c:ptCount val="1"/>
                      <c:pt idx="0">
                        <c:v>Devenir</c:v>
                      </c:pt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>
                      <c:ext uri="{02D57815-91ED-43cb-92C2-25804820EDAC}">
                        <c15:formulaRef>
                          <c15:sqref>donneurs!$C$41:$L$41</c15:sqref>
                        </c15:formulaRef>
                      </c:ext>
                    </c:extLst>
                    <c:numCache>
                      <c:formatCode>General</c:formatCode>
                      <c:ptCount val="10"/>
                      <c:pt idx="0">
                        <c:v>2014</c:v>
                      </c:pt>
                      <c:pt idx="1">
                        <c:v>2015</c:v>
                      </c:pt>
                      <c:pt idx="2">
                        <c:v>2016</c:v>
                      </c:pt>
                      <c:pt idx="3">
                        <c:v>2017</c:v>
                      </c:pt>
                      <c:pt idx="4">
                        <c:v>2018</c:v>
                      </c:pt>
                      <c:pt idx="5">
                        <c:v>2019</c:v>
                      </c:pt>
                      <c:pt idx="6">
                        <c:v>2020</c:v>
                      </c:pt>
                      <c:pt idx="7">
                        <c:v>2021</c:v>
                      </c:pt>
                      <c:pt idx="8">
                        <c:v>2022</c:v>
                      </c:pt>
                      <c:pt idx="9">
                        <c:v>2023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donneurs!$C$41:$L$41</c15:sqref>
                        </c15:formulaRef>
                      </c:ext>
                    </c:extLst>
                    <c:numCache>
                      <c:formatCode>General</c:formatCode>
                      <c:ptCount val="10"/>
                      <c:pt idx="0">
                        <c:v>2014</c:v>
                      </c:pt>
                      <c:pt idx="1">
                        <c:v>2015</c:v>
                      </c:pt>
                      <c:pt idx="2">
                        <c:v>2016</c:v>
                      </c:pt>
                      <c:pt idx="3">
                        <c:v>2017</c:v>
                      </c:pt>
                      <c:pt idx="4">
                        <c:v>2018</c:v>
                      </c:pt>
                      <c:pt idx="5">
                        <c:v>2019</c:v>
                      </c:pt>
                      <c:pt idx="6">
                        <c:v>2020</c:v>
                      </c:pt>
                      <c:pt idx="7">
                        <c:v>2021</c:v>
                      </c:pt>
                      <c:pt idx="8">
                        <c:v>2022</c:v>
                      </c:pt>
                      <c:pt idx="9">
                        <c:v>2023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4-132D-4BC1-8818-20D71CBF1FFF}"/>
                  </c:ext>
                </c:extLst>
              </c15:ser>
            </c15:filteredBarSeries>
          </c:ext>
        </c:extLst>
      </c:barChart>
      <c:lineChart>
        <c:grouping val="stacked"/>
        <c:varyColors val="0"/>
        <c:ser>
          <c:idx val="4"/>
          <c:order val="4"/>
          <c:tx>
            <c:strRef>
              <c:f>donneurs!$B$45</c:f>
              <c:strCache>
                <c:ptCount val="1"/>
                <c:pt idx="0">
                  <c:v>0 à 18 ans</c:v>
                </c:pt>
              </c:strCache>
            </c:strRef>
          </c:tx>
          <c:spPr>
            <a:ln w="38100" cap="rnd">
              <a:solidFill>
                <a:srgbClr val="CC0099"/>
              </a:solidFill>
              <a:prstDash val="sysDot"/>
              <a:round/>
            </a:ln>
            <a:effectLst/>
          </c:spPr>
          <c:marker>
            <c:symbol val="none"/>
          </c:marker>
          <c:cat>
            <c:numRef>
              <c:f>donneurs!$C$41:$L$41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donneurs!$C$45:$L$45</c:f>
              <c:numCache>
                <c:formatCode>0</c:formatCode>
                <c:ptCount val="10"/>
                <c:pt idx="0">
                  <c:v>36.567164179104481</c:v>
                </c:pt>
                <c:pt idx="1">
                  <c:v>35.65891472868217</c:v>
                </c:pt>
                <c:pt idx="2">
                  <c:v>36.170212765957451</c:v>
                </c:pt>
                <c:pt idx="3">
                  <c:v>34.074074074074076</c:v>
                </c:pt>
                <c:pt idx="4">
                  <c:v>44.525547445255476</c:v>
                </c:pt>
                <c:pt idx="5">
                  <c:v>41.509433962264154</c:v>
                </c:pt>
                <c:pt idx="6">
                  <c:v>48.453608247422679</c:v>
                </c:pt>
                <c:pt idx="7">
                  <c:v>47.826086956521742</c:v>
                </c:pt>
                <c:pt idx="8">
                  <c:v>43.689320388349515</c:v>
                </c:pt>
                <c:pt idx="9">
                  <c:v>46.956521739130437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132D-4BC1-8818-20D71CBF1F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20974751"/>
        <c:axId val="920973087"/>
      </c:lineChart>
      <c:catAx>
        <c:axId val="8248730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824875119"/>
        <c:crosses val="autoZero"/>
        <c:auto val="1"/>
        <c:lblAlgn val="ctr"/>
        <c:lblOffset val="100"/>
        <c:noMultiLvlLbl val="0"/>
      </c:catAx>
      <c:valAx>
        <c:axId val="824875119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/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824873039"/>
        <c:crosses val="autoZero"/>
        <c:crossBetween val="between"/>
      </c:valAx>
      <c:valAx>
        <c:axId val="920973087"/>
        <c:scaling>
          <c:orientation val="minMax"/>
          <c:max val="100"/>
        </c:scaling>
        <c:delete val="0"/>
        <c:axPos val="r"/>
        <c:numFmt formatCode="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920974751"/>
        <c:crosses val="max"/>
        <c:crossBetween val="between"/>
      </c:valAx>
      <c:catAx>
        <c:axId val="920974751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920973087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0.77414</cdr:x>
      <cdr:y>0.0681</cdr:y>
    </cdr:from>
    <cdr:to>
      <cdr:x>0.88526</cdr:x>
      <cdr:y>0.0681</cdr:y>
    </cdr:to>
    <cdr:cxnSp macro="">
      <cdr:nvCxnSpPr>
        <cdr:cNvPr id="3" name="Connecteur droit 2">
          <a:extLst xmlns:a="http://schemas.openxmlformats.org/drawingml/2006/main">
            <a:ext uri="{FF2B5EF4-FFF2-40B4-BE49-F238E27FC236}">
              <a16:creationId xmlns:a16="http://schemas.microsoft.com/office/drawing/2014/main" id="{D94C5413-3EB2-3181-D146-D49225D934E6}"/>
            </a:ext>
          </a:extLst>
        </cdr:cNvPr>
        <cdr:cNvCxnSpPr/>
      </cdr:nvCxnSpPr>
      <cdr:spPr>
        <a:xfrm xmlns:a="http://schemas.openxmlformats.org/drawingml/2006/main">
          <a:off x="5309086" y="311824"/>
          <a:ext cx="762000" cy="0"/>
        </a:xfrm>
        <a:prstGeom xmlns:a="http://schemas.openxmlformats.org/drawingml/2006/main" prst="line">
          <a:avLst/>
        </a:prstGeom>
        <a:ln xmlns:a="http://schemas.openxmlformats.org/drawingml/2006/main" w="28575">
          <a:solidFill>
            <a:schemeClr val="tx1"/>
          </a:solidFill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E051C5-04FB-4E9C-BDAB-99AA4AF14053}" type="datetimeFigureOut">
              <a:rPr lang="fr-FR" smtClean="0"/>
              <a:t>01/12/2024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15178A-8900-4667-A33A-BFF1B71AF78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38703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5178A-8900-4667-A33A-BFF1B71AF787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79686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Xenogreffe</a:t>
            </a:r>
            <a:r>
              <a:rPr lang="fr-FR" dirty="0"/>
              <a:t> = transplantation d’un organe sain provenant d’un donneur d’une espèce biologique différente de celle du receveur contrairement à l’allogreffe où le receveur et le donneur sont de la même espèce</a:t>
            </a:r>
          </a:p>
          <a:p>
            <a:pPr lvl="2"/>
            <a:r>
              <a:rPr lang="fr-FR" sz="1200" dirty="0"/>
              <a:t>1964 cœur de chimpanzé</a:t>
            </a:r>
          </a:p>
          <a:p>
            <a:pPr lvl="2"/>
            <a:r>
              <a:rPr lang="fr-FR" sz="1200" dirty="0"/>
              <a:t>1984 cœur de babouin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B88408-BD5D-493B-9D06-FDD3D0F59323}" type="slidenum">
              <a:rPr lang="fr-FR" smtClean="0"/>
              <a:pPr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39000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/>
              <a:t>Résultats décevants : dans tous les cas : décès rapides des receveurs, de quelques à heures à quelques mois après l’intervention 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B88408-BD5D-493B-9D06-FDD3D0F59323}" type="slidenum">
              <a:rPr lang="fr-FR" smtClean="0"/>
              <a:pPr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04527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88408-BD5D-493B-9D06-FDD3D0F59323}" type="slidenum">
              <a:rPr lang="fr-FR" smtClean="0"/>
              <a:pPr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88060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B88408-BD5D-493B-9D06-FDD3D0F59323}" type="slidenum">
              <a:rPr lang="fr-FR" smtClean="0"/>
              <a:pPr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60132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B88408-BD5D-493B-9D06-FDD3D0F59323}" type="slidenum">
              <a:rPr lang="fr-FR" smtClean="0"/>
              <a:pPr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55822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jpeg"/><Relationship Id="rId16" Type="http://schemas.openxmlformats.org/officeDocument/2006/relationships/image" Target="../media/image15.svg"/><Relationship Id="rId20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27.svg"/><Relationship Id="rId7" Type="http://schemas.openxmlformats.org/officeDocument/2006/relationships/image" Target="../media/image18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registrenationaldesrefus.fr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.xml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27.svg"/><Relationship Id="rId7" Type="http://schemas.openxmlformats.org/officeDocument/2006/relationships/image" Target="../media/image1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7.svg"/><Relationship Id="rId7" Type="http://schemas.openxmlformats.org/officeDocument/2006/relationships/image" Target="../media/image18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45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27.svg"/><Relationship Id="rId7" Type="http://schemas.openxmlformats.org/officeDocument/2006/relationships/image" Target="../media/image18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9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1.png"/><Relationship Id="rId4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27.svg"/><Relationship Id="rId7" Type="http://schemas.openxmlformats.org/officeDocument/2006/relationships/image" Target="../media/image18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10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66.jpeg"/><Relationship Id="rId4" Type="http://schemas.openxmlformats.org/officeDocument/2006/relationships/image" Target="../media/image6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10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7" Type="http://schemas.openxmlformats.org/officeDocument/2006/relationships/image" Target="../media/image73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6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jpeg"/><Relationship Id="rId16" Type="http://schemas.openxmlformats.org/officeDocument/2006/relationships/image" Target="../media/image15.svg"/><Relationship Id="rId20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77.jpe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76.png"/><Relationship Id="rId14" Type="http://schemas.openxmlformats.org/officeDocument/2006/relationships/image" Target="../media/image13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27.svg"/><Relationship Id="rId7" Type="http://schemas.openxmlformats.org/officeDocument/2006/relationships/image" Target="../media/image1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7.svg"/><Relationship Id="rId7" Type="http://schemas.openxmlformats.org/officeDocument/2006/relationships/image" Target="../media/image18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7.svg"/><Relationship Id="rId7" Type="http://schemas.openxmlformats.org/officeDocument/2006/relationships/image" Target="../media/image18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ED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1886795" y="-1085899"/>
            <a:ext cx="10745009" cy="10745009"/>
            <a:chOff x="0" y="0"/>
            <a:chExt cx="6350889" cy="6350889"/>
          </a:xfrm>
        </p:grpSpPr>
        <p:sp>
          <p:nvSpPr>
            <p:cNvPr id="3" name="Freeform 3"/>
            <p:cNvSpPr/>
            <p:nvPr/>
          </p:nvSpPr>
          <p:spPr>
            <a:xfrm>
              <a:off x="63500" y="63500"/>
              <a:ext cx="6223889" cy="6223762"/>
            </a:xfrm>
            <a:custGeom>
              <a:avLst/>
              <a:gdLst/>
              <a:ahLst/>
              <a:cxnLst/>
              <a:rect l="l" t="t" r="r" b="b"/>
              <a:pathLst>
                <a:path w="6223889" h="6223762">
                  <a:moveTo>
                    <a:pt x="6223889" y="3111881"/>
                  </a:moveTo>
                  <a:cubicBezTo>
                    <a:pt x="6223889" y="4830572"/>
                    <a:pt x="4830572" y="6223762"/>
                    <a:pt x="3112008" y="6223762"/>
                  </a:cubicBezTo>
                  <a:cubicBezTo>
                    <a:pt x="1393444" y="6223762"/>
                    <a:pt x="0" y="4830572"/>
                    <a:pt x="0" y="3111881"/>
                  </a:cubicBezTo>
                  <a:cubicBezTo>
                    <a:pt x="0" y="1393190"/>
                    <a:pt x="1393317" y="0"/>
                    <a:pt x="3111881" y="0"/>
                  </a:cubicBezTo>
                  <a:cubicBezTo>
                    <a:pt x="4830445" y="0"/>
                    <a:pt x="6223889" y="1393317"/>
                    <a:pt x="6223889" y="3111881"/>
                  </a:cubicBezTo>
                  <a:close/>
                </a:path>
              </a:pathLst>
            </a:custGeom>
            <a:blipFill>
              <a:blip r:embed="rId2"/>
              <a:stretch>
                <a:fillRect l="-48626" r="-95596" b="-46689"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6350889" cy="6350762"/>
            </a:xfrm>
            <a:custGeom>
              <a:avLst/>
              <a:gdLst/>
              <a:ahLst/>
              <a:cxnLst/>
              <a:rect l="l" t="t" r="r" b="b"/>
              <a:pathLst>
                <a:path w="6350889" h="6350762">
                  <a:moveTo>
                    <a:pt x="6350889" y="3175381"/>
                  </a:moveTo>
                  <a:cubicBezTo>
                    <a:pt x="6350889" y="4023614"/>
                    <a:pt x="6020562" y="4821047"/>
                    <a:pt x="5420868" y="5420741"/>
                  </a:cubicBezTo>
                  <a:cubicBezTo>
                    <a:pt x="4821174" y="6020436"/>
                    <a:pt x="4023741" y="6350762"/>
                    <a:pt x="3175508" y="6350762"/>
                  </a:cubicBezTo>
                  <a:cubicBezTo>
                    <a:pt x="2327275" y="6350762"/>
                    <a:pt x="1529842" y="6020435"/>
                    <a:pt x="930148" y="5420741"/>
                  </a:cubicBezTo>
                  <a:cubicBezTo>
                    <a:pt x="330327" y="4821047"/>
                    <a:pt x="0" y="4023614"/>
                    <a:pt x="0" y="3175381"/>
                  </a:cubicBezTo>
                  <a:cubicBezTo>
                    <a:pt x="0" y="2327148"/>
                    <a:pt x="330327" y="1529715"/>
                    <a:pt x="930021" y="930021"/>
                  </a:cubicBezTo>
                  <a:cubicBezTo>
                    <a:pt x="1529715" y="330327"/>
                    <a:pt x="2327275" y="0"/>
                    <a:pt x="3175381" y="0"/>
                  </a:cubicBezTo>
                  <a:cubicBezTo>
                    <a:pt x="4023614" y="0"/>
                    <a:pt x="4821047" y="330327"/>
                    <a:pt x="5420741" y="930021"/>
                  </a:cubicBezTo>
                  <a:cubicBezTo>
                    <a:pt x="6020562" y="1529842"/>
                    <a:pt x="6350889" y="2327275"/>
                    <a:pt x="6350889" y="3175381"/>
                  </a:cubicBezTo>
                  <a:close/>
                </a:path>
              </a:pathLst>
            </a:custGeom>
            <a:blipFill>
              <a:blip r:embed="rId3"/>
              <a:stretch>
                <a:fillRect l="-30" r="-30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7936469"/>
            <a:ext cx="18288000" cy="2350531"/>
            <a:chOff x="0" y="0"/>
            <a:chExt cx="10017049" cy="128747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017049" cy="1287477"/>
            </a:xfrm>
            <a:custGeom>
              <a:avLst/>
              <a:gdLst/>
              <a:ahLst/>
              <a:cxnLst/>
              <a:rect l="l" t="t" r="r" b="b"/>
              <a:pathLst>
                <a:path w="10017049" h="1287477">
                  <a:moveTo>
                    <a:pt x="0" y="0"/>
                  </a:moveTo>
                  <a:lnTo>
                    <a:pt x="10017049" y="0"/>
                  </a:lnTo>
                  <a:lnTo>
                    <a:pt x="10017049" y="1287477"/>
                  </a:lnTo>
                  <a:lnTo>
                    <a:pt x="0" y="128747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9050"/>
              <a:ext cx="10017049" cy="1268427"/>
            </a:xfrm>
            <a:prstGeom prst="rect">
              <a:avLst/>
            </a:prstGeom>
          </p:spPr>
          <p:txBody>
            <a:bodyPr lIns="16619" tIns="16619" rIns="16619" bIns="16619" rtlCol="0" anchor="ctr"/>
            <a:lstStyle/>
            <a:p>
              <a:pPr algn="ctr">
                <a:lnSpc>
                  <a:spcPts val="846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-398950" y="7745969"/>
            <a:ext cx="21067711" cy="209743"/>
          </a:xfrm>
          <a:custGeom>
            <a:avLst/>
            <a:gdLst/>
            <a:ahLst/>
            <a:cxnLst/>
            <a:rect l="l" t="t" r="r" b="b"/>
            <a:pathLst>
              <a:path w="21067711" h="209743">
                <a:moveTo>
                  <a:pt x="0" y="0"/>
                </a:moveTo>
                <a:lnTo>
                  <a:pt x="21067711" y="0"/>
                </a:lnTo>
                <a:lnTo>
                  <a:pt x="21067711" y="209743"/>
                </a:lnTo>
                <a:lnTo>
                  <a:pt x="0" y="2097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402227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>
            <a:off x="3345819" y="9357020"/>
            <a:ext cx="1916467" cy="520640"/>
          </a:xfrm>
          <a:custGeom>
            <a:avLst/>
            <a:gdLst/>
            <a:ahLst/>
            <a:cxnLst/>
            <a:rect l="l" t="t" r="r" b="b"/>
            <a:pathLst>
              <a:path w="1916467" h="520640">
                <a:moveTo>
                  <a:pt x="0" y="0"/>
                </a:moveTo>
                <a:lnTo>
                  <a:pt x="1916467" y="0"/>
                </a:lnTo>
                <a:lnTo>
                  <a:pt x="1916467" y="520641"/>
                </a:lnTo>
                <a:lnTo>
                  <a:pt x="0" y="5206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Freeform 10"/>
          <p:cNvSpPr/>
          <p:nvPr/>
        </p:nvSpPr>
        <p:spPr>
          <a:xfrm>
            <a:off x="236115" y="9311760"/>
            <a:ext cx="1665313" cy="611162"/>
          </a:xfrm>
          <a:custGeom>
            <a:avLst/>
            <a:gdLst/>
            <a:ahLst/>
            <a:cxnLst/>
            <a:rect l="l" t="t" r="r" b="b"/>
            <a:pathLst>
              <a:path w="1665313" h="611162">
                <a:moveTo>
                  <a:pt x="0" y="0"/>
                </a:moveTo>
                <a:lnTo>
                  <a:pt x="1665313" y="0"/>
                </a:lnTo>
                <a:lnTo>
                  <a:pt x="1665313" y="611161"/>
                </a:lnTo>
                <a:lnTo>
                  <a:pt x="0" y="61116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>
          <a:xfrm>
            <a:off x="1901428" y="9365759"/>
            <a:ext cx="1430921" cy="584531"/>
          </a:xfrm>
          <a:custGeom>
            <a:avLst/>
            <a:gdLst/>
            <a:ahLst/>
            <a:cxnLst/>
            <a:rect l="l" t="t" r="r" b="b"/>
            <a:pathLst>
              <a:path w="1430921" h="584531">
                <a:moveTo>
                  <a:pt x="0" y="0"/>
                </a:moveTo>
                <a:lnTo>
                  <a:pt x="1430921" y="0"/>
                </a:lnTo>
                <a:lnTo>
                  <a:pt x="1430921" y="584531"/>
                </a:lnTo>
                <a:lnTo>
                  <a:pt x="0" y="58453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8505" t="-54643" r="-14087" b="-42727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2" name="TextBox 12"/>
          <p:cNvSpPr txBox="1"/>
          <p:nvPr/>
        </p:nvSpPr>
        <p:spPr>
          <a:xfrm>
            <a:off x="424837" y="2161445"/>
            <a:ext cx="10746437" cy="12749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303"/>
              </a:lnSpc>
            </a:pPr>
            <a:r>
              <a:rPr lang="en-US" sz="8306" b="1" spc="-299" dirty="0">
                <a:solidFill>
                  <a:srgbClr val="006937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JE SUIS, </a:t>
            </a:r>
            <a:r>
              <a:rPr lang="en-US" sz="8306" b="1" spc="-299" dirty="0">
                <a:solidFill>
                  <a:srgbClr val="FFFFFF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TU ES</a:t>
            </a:r>
            <a:r>
              <a:rPr lang="en-US" sz="8306" b="1" spc="-299" dirty="0">
                <a:solidFill>
                  <a:srgbClr val="006937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, IL EST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24837" y="3410425"/>
            <a:ext cx="10857772" cy="2421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7281"/>
              </a:lnSpc>
            </a:pPr>
            <a:r>
              <a:rPr lang="en-US" sz="16616" b="1">
                <a:solidFill>
                  <a:srgbClr val="006937"/>
                </a:solidFill>
                <a:latin typeface="Poppins Heavy"/>
                <a:ea typeface="Poppins Heavy"/>
                <a:cs typeface="Poppins Heavy"/>
                <a:sym typeface="Poppins Heavy"/>
              </a:rPr>
              <a:t>D     NNEUR</a:t>
            </a:r>
          </a:p>
        </p:txBody>
      </p:sp>
      <p:sp>
        <p:nvSpPr>
          <p:cNvPr id="14" name="Freeform 14"/>
          <p:cNvSpPr/>
          <p:nvPr/>
        </p:nvSpPr>
        <p:spPr>
          <a:xfrm>
            <a:off x="7685077" y="9363945"/>
            <a:ext cx="1868961" cy="630800"/>
          </a:xfrm>
          <a:custGeom>
            <a:avLst/>
            <a:gdLst/>
            <a:ahLst/>
            <a:cxnLst/>
            <a:rect l="l" t="t" r="r" b="b"/>
            <a:pathLst>
              <a:path w="1868961" h="630800">
                <a:moveTo>
                  <a:pt x="0" y="0"/>
                </a:moveTo>
                <a:lnTo>
                  <a:pt x="1868962" y="0"/>
                </a:lnTo>
                <a:lnTo>
                  <a:pt x="1868962" y="630800"/>
                </a:lnTo>
                <a:lnTo>
                  <a:pt x="0" y="6308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5537" t="-38028" b="-46824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5" name="Freeform 15"/>
          <p:cNvSpPr/>
          <p:nvPr/>
        </p:nvSpPr>
        <p:spPr>
          <a:xfrm>
            <a:off x="9554039" y="9444987"/>
            <a:ext cx="2891953" cy="439628"/>
          </a:xfrm>
          <a:custGeom>
            <a:avLst/>
            <a:gdLst/>
            <a:ahLst/>
            <a:cxnLst/>
            <a:rect l="l" t="t" r="r" b="b"/>
            <a:pathLst>
              <a:path w="2891953" h="439628">
                <a:moveTo>
                  <a:pt x="0" y="0"/>
                </a:moveTo>
                <a:lnTo>
                  <a:pt x="2891952" y="0"/>
                </a:lnTo>
                <a:lnTo>
                  <a:pt x="2891952" y="439628"/>
                </a:lnTo>
                <a:lnTo>
                  <a:pt x="0" y="43962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8240" t="-157409" r="-8585" b="-142210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6" name="Freeform 16"/>
          <p:cNvSpPr/>
          <p:nvPr/>
        </p:nvSpPr>
        <p:spPr>
          <a:xfrm>
            <a:off x="12604206" y="9402281"/>
            <a:ext cx="1828752" cy="482333"/>
          </a:xfrm>
          <a:custGeom>
            <a:avLst/>
            <a:gdLst/>
            <a:ahLst/>
            <a:cxnLst/>
            <a:rect l="l" t="t" r="r" b="b"/>
            <a:pathLst>
              <a:path w="1828752" h="482333">
                <a:moveTo>
                  <a:pt x="0" y="0"/>
                </a:moveTo>
                <a:lnTo>
                  <a:pt x="1828752" y="0"/>
                </a:lnTo>
                <a:lnTo>
                  <a:pt x="1828752" y="482334"/>
                </a:lnTo>
                <a:lnTo>
                  <a:pt x="0" y="48233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17" name="Group 17"/>
          <p:cNvGrpSpPr/>
          <p:nvPr/>
        </p:nvGrpSpPr>
        <p:grpSpPr>
          <a:xfrm>
            <a:off x="5959113" y="-167888"/>
            <a:ext cx="6208447" cy="1719733"/>
            <a:chOff x="0" y="0"/>
            <a:chExt cx="1201592" cy="33284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201592" cy="332840"/>
            </a:xfrm>
            <a:custGeom>
              <a:avLst/>
              <a:gdLst/>
              <a:ahLst/>
              <a:cxnLst/>
              <a:rect l="l" t="t" r="r" b="b"/>
              <a:pathLst>
                <a:path w="1201592" h="332840">
                  <a:moveTo>
                    <a:pt x="30188" y="0"/>
                  </a:moveTo>
                  <a:lnTo>
                    <a:pt x="1171404" y="0"/>
                  </a:lnTo>
                  <a:cubicBezTo>
                    <a:pt x="1188076" y="0"/>
                    <a:pt x="1201592" y="13516"/>
                    <a:pt x="1201592" y="30188"/>
                  </a:cubicBezTo>
                  <a:lnTo>
                    <a:pt x="1201592" y="302652"/>
                  </a:lnTo>
                  <a:cubicBezTo>
                    <a:pt x="1201592" y="310658"/>
                    <a:pt x="1198411" y="318336"/>
                    <a:pt x="1192750" y="323998"/>
                  </a:cubicBezTo>
                  <a:cubicBezTo>
                    <a:pt x="1187088" y="329659"/>
                    <a:pt x="1179410" y="332840"/>
                    <a:pt x="1171404" y="332840"/>
                  </a:cubicBezTo>
                  <a:lnTo>
                    <a:pt x="30188" y="332840"/>
                  </a:lnTo>
                  <a:cubicBezTo>
                    <a:pt x="22182" y="332840"/>
                    <a:pt x="14503" y="329659"/>
                    <a:pt x="8842" y="323998"/>
                  </a:cubicBezTo>
                  <a:cubicBezTo>
                    <a:pt x="3181" y="318336"/>
                    <a:pt x="0" y="310658"/>
                    <a:pt x="0" y="302652"/>
                  </a:cubicBezTo>
                  <a:lnTo>
                    <a:pt x="0" y="30188"/>
                  </a:lnTo>
                  <a:cubicBezTo>
                    <a:pt x="0" y="22182"/>
                    <a:pt x="3181" y="14503"/>
                    <a:pt x="8842" y="8842"/>
                  </a:cubicBezTo>
                  <a:cubicBezTo>
                    <a:pt x="14503" y="3181"/>
                    <a:pt x="22182" y="0"/>
                    <a:pt x="30188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9525"/>
              <a:ext cx="1201592" cy="323315"/>
            </a:xfrm>
            <a:prstGeom prst="rect">
              <a:avLst/>
            </a:prstGeom>
          </p:spPr>
          <p:txBody>
            <a:bodyPr lIns="33238" tIns="33238" rIns="33238" bIns="33238" rtlCol="0" anchor="ctr"/>
            <a:lstStyle/>
            <a:p>
              <a:pPr algn="ctr">
                <a:lnSpc>
                  <a:spcPts val="773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>
            <a:off x="9540359" y="158015"/>
            <a:ext cx="1936166" cy="596599"/>
          </a:xfrm>
          <a:custGeom>
            <a:avLst/>
            <a:gdLst/>
            <a:ahLst/>
            <a:cxnLst/>
            <a:rect l="l" t="t" r="r" b="b"/>
            <a:pathLst>
              <a:path w="1936166" h="596599">
                <a:moveTo>
                  <a:pt x="0" y="0"/>
                </a:moveTo>
                <a:lnTo>
                  <a:pt x="1936167" y="0"/>
                </a:lnTo>
                <a:lnTo>
                  <a:pt x="1936167" y="596599"/>
                </a:lnTo>
                <a:lnTo>
                  <a:pt x="0" y="59659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10704" b="-14781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1" name="Freeform 21"/>
          <p:cNvSpPr/>
          <p:nvPr/>
        </p:nvSpPr>
        <p:spPr>
          <a:xfrm>
            <a:off x="6393270" y="240191"/>
            <a:ext cx="2227481" cy="448281"/>
          </a:xfrm>
          <a:custGeom>
            <a:avLst/>
            <a:gdLst/>
            <a:ahLst/>
            <a:cxnLst/>
            <a:rect l="l" t="t" r="r" b="b"/>
            <a:pathLst>
              <a:path w="2227481" h="448281">
                <a:moveTo>
                  <a:pt x="0" y="0"/>
                </a:moveTo>
                <a:lnTo>
                  <a:pt x="2227482" y="0"/>
                </a:lnTo>
                <a:lnTo>
                  <a:pt x="2227482" y="448281"/>
                </a:lnTo>
                <a:lnTo>
                  <a:pt x="0" y="44828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2" name="Freeform 22"/>
          <p:cNvSpPr/>
          <p:nvPr/>
        </p:nvSpPr>
        <p:spPr>
          <a:xfrm>
            <a:off x="6169553" y="829289"/>
            <a:ext cx="5787566" cy="72345"/>
          </a:xfrm>
          <a:custGeom>
            <a:avLst/>
            <a:gdLst/>
            <a:ahLst/>
            <a:cxnLst/>
            <a:rect l="l" t="t" r="r" b="b"/>
            <a:pathLst>
              <a:path w="5787566" h="72345">
                <a:moveTo>
                  <a:pt x="0" y="0"/>
                </a:moveTo>
                <a:lnTo>
                  <a:pt x="5787567" y="0"/>
                </a:lnTo>
                <a:lnTo>
                  <a:pt x="5787567" y="72345"/>
                </a:lnTo>
                <a:lnTo>
                  <a:pt x="0" y="7234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3" name="TextBox 23"/>
          <p:cNvSpPr txBox="1"/>
          <p:nvPr/>
        </p:nvSpPr>
        <p:spPr>
          <a:xfrm>
            <a:off x="6550625" y="1022997"/>
            <a:ext cx="4967843" cy="468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34"/>
              </a:lnSpc>
            </a:pPr>
            <a:r>
              <a:rPr lang="en-US" sz="3334" spc="-133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présentent la conférence 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8867674" y="169679"/>
            <a:ext cx="417789" cy="6113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52"/>
              </a:lnSpc>
            </a:pPr>
            <a:r>
              <a:rPr lang="en-US" sz="4352" spc="-174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&amp;</a:t>
            </a:r>
          </a:p>
        </p:txBody>
      </p:sp>
      <p:sp>
        <p:nvSpPr>
          <p:cNvPr id="25" name="Freeform 25"/>
          <p:cNvSpPr/>
          <p:nvPr/>
        </p:nvSpPr>
        <p:spPr>
          <a:xfrm>
            <a:off x="14588230" y="9501220"/>
            <a:ext cx="1514766" cy="319478"/>
          </a:xfrm>
          <a:custGeom>
            <a:avLst/>
            <a:gdLst/>
            <a:ahLst/>
            <a:cxnLst/>
            <a:rect l="l" t="t" r="r" b="b"/>
            <a:pathLst>
              <a:path w="1514766" h="319478">
                <a:moveTo>
                  <a:pt x="0" y="0"/>
                </a:moveTo>
                <a:lnTo>
                  <a:pt x="1514766" y="0"/>
                </a:lnTo>
                <a:lnTo>
                  <a:pt x="1514766" y="319478"/>
                </a:lnTo>
                <a:lnTo>
                  <a:pt x="0" y="31947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6" name="Freeform 26"/>
          <p:cNvSpPr/>
          <p:nvPr/>
        </p:nvSpPr>
        <p:spPr>
          <a:xfrm>
            <a:off x="5414754" y="9385843"/>
            <a:ext cx="2044475" cy="587006"/>
          </a:xfrm>
          <a:custGeom>
            <a:avLst/>
            <a:gdLst/>
            <a:ahLst/>
            <a:cxnLst/>
            <a:rect l="l" t="t" r="r" b="b"/>
            <a:pathLst>
              <a:path w="2044475" h="587006">
                <a:moveTo>
                  <a:pt x="0" y="0"/>
                </a:moveTo>
                <a:lnTo>
                  <a:pt x="2044475" y="0"/>
                </a:lnTo>
                <a:lnTo>
                  <a:pt x="2044475" y="587005"/>
                </a:lnTo>
                <a:lnTo>
                  <a:pt x="0" y="587005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t="-124802" b="-123486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7" name="Freeform 27"/>
          <p:cNvSpPr/>
          <p:nvPr/>
        </p:nvSpPr>
        <p:spPr>
          <a:xfrm>
            <a:off x="2102251" y="3393041"/>
            <a:ext cx="1619328" cy="2272017"/>
          </a:xfrm>
          <a:custGeom>
            <a:avLst/>
            <a:gdLst/>
            <a:ahLst/>
            <a:cxnLst/>
            <a:rect l="l" t="t" r="r" b="b"/>
            <a:pathLst>
              <a:path w="1619328" h="2272017">
                <a:moveTo>
                  <a:pt x="0" y="0"/>
                </a:moveTo>
                <a:lnTo>
                  <a:pt x="1619328" y="0"/>
                </a:lnTo>
                <a:lnTo>
                  <a:pt x="1619328" y="2272016"/>
                </a:lnTo>
                <a:lnTo>
                  <a:pt x="0" y="22720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8" name="Freeform 28"/>
          <p:cNvSpPr/>
          <p:nvPr/>
        </p:nvSpPr>
        <p:spPr>
          <a:xfrm>
            <a:off x="16255396" y="9311760"/>
            <a:ext cx="1796489" cy="494396"/>
          </a:xfrm>
          <a:custGeom>
            <a:avLst/>
            <a:gdLst/>
            <a:ahLst/>
            <a:cxnLst/>
            <a:rect l="l" t="t" r="r" b="b"/>
            <a:pathLst>
              <a:path w="1796489" h="494396">
                <a:moveTo>
                  <a:pt x="0" y="0"/>
                </a:moveTo>
                <a:lnTo>
                  <a:pt x="1796489" y="0"/>
                </a:lnTo>
                <a:lnTo>
                  <a:pt x="1796489" y="494396"/>
                </a:lnTo>
                <a:lnTo>
                  <a:pt x="0" y="494396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530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9" name="TextBox 29"/>
          <p:cNvSpPr txBox="1"/>
          <p:nvPr/>
        </p:nvSpPr>
        <p:spPr>
          <a:xfrm>
            <a:off x="1739761" y="8957236"/>
            <a:ext cx="14808478" cy="3735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3"/>
              </a:lnSpc>
            </a:pPr>
            <a:r>
              <a:rPr lang="en-US" sz="2703" spc="-108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UNE CAMPAGNE DE SENSIBILISATION ORGANISÉE PAR </a:t>
            </a:r>
            <a:r>
              <a:rPr lang="en-US" sz="2703" b="1" spc="-108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MPROVENCE ET L’AP-HM AVEC : 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5204023" y="8166768"/>
            <a:ext cx="7879953" cy="4475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77"/>
              </a:lnSpc>
            </a:pPr>
            <a:r>
              <a:rPr lang="en-US" sz="2626" b="1">
                <a:solidFill>
                  <a:srgbClr val="000000"/>
                </a:solidFill>
                <a:latin typeface="Gotham Heavy"/>
                <a:ea typeface="Gotham Heavy"/>
                <a:cs typeface="Gotham Heavy"/>
                <a:sym typeface="Gotham Heavy"/>
              </a:rPr>
              <a:t>“Donneurs d’organes, dites-le à vos proches !”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726499" y="5912707"/>
            <a:ext cx="10591332" cy="461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23"/>
              </a:lnSpc>
            </a:pPr>
            <a:r>
              <a:rPr lang="en-US" sz="3223" b="1" spc="-128">
                <a:solidFill>
                  <a:srgbClr val="00522B"/>
                </a:solidFill>
                <a:latin typeface="Poppins Bold"/>
                <a:ea typeface="Poppins Bold"/>
                <a:cs typeface="Poppins Bold"/>
                <a:sym typeface="Poppins Bold"/>
              </a:rPr>
              <a:t> Le don, comment ça marche ? Qui peut en bénéficier 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085"/>
            <a:ext cx="18288000" cy="10282830"/>
          </a:xfrm>
          <a:custGeom>
            <a:avLst/>
            <a:gdLst/>
            <a:ahLst/>
            <a:cxnLst/>
            <a:rect l="l" t="t" r="r" b="b"/>
            <a:pathLst>
              <a:path w="18288000" h="10282830">
                <a:moveTo>
                  <a:pt x="0" y="0"/>
                </a:moveTo>
                <a:lnTo>
                  <a:pt x="18288000" y="0"/>
                </a:lnTo>
                <a:lnTo>
                  <a:pt x="18288000" y="10282830"/>
                </a:lnTo>
                <a:lnTo>
                  <a:pt x="0" y="102828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085"/>
            <a:ext cx="18288000" cy="10282830"/>
          </a:xfrm>
          <a:custGeom>
            <a:avLst/>
            <a:gdLst/>
            <a:ahLst/>
            <a:cxnLst/>
            <a:rect l="l" t="t" r="r" b="b"/>
            <a:pathLst>
              <a:path w="18288000" h="10282830">
                <a:moveTo>
                  <a:pt x="0" y="0"/>
                </a:moveTo>
                <a:lnTo>
                  <a:pt x="18288000" y="0"/>
                </a:lnTo>
                <a:lnTo>
                  <a:pt x="18288000" y="10282830"/>
                </a:lnTo>
                <a:lnTo>
                  <a:pt x="0" y="102828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085"/>
            <a:ext cx="18288000" cy="10282830"/>
          </a:xfrm>
          <a:custGeom>
            <a:avLst/>
            <a:gdLst/>
            <a:ahLst/>
            <a:cxnLst/>
            <a:rect l="l" t="t" r="r" b="b"/>
            <a:pathLst>
              <a:path w="18288000" h="10282830">
                <a:moveTo>
                  <a:pt x="0" y="0"/>
                </a:moveTo>
                <a:lnTo>
                  <a:pt x="18288000" y="0"/>
                </a:lnTo>
                <a:lnTo>
                  <a:pt x="18288000" y="10282830"/>
                </a:lnTo>
                <a:lnTo>
                  <a:pt x="0" y="102828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085"/>
            <a:ext cx="18288000" cy="10282830"/>
          </a:xfrm>
          <a:custGeom>
            <a:avLst/>
            <a:gdLst/>
            <a:ahLst/>
            <a:cxnLst/>
            <a:rect l="l" t="t" r="r" b="b"/>
            <a:pathLst>
              <a:path w="18288000" h="10282830">
                <a:moveTo>
                  <a:pt x="0" y="0"/>
                </a:moveTo>
                <a:lnTo>
                  <a:pt x="18288000" y="0"/>
                </a:lnTo>
                <a:lnTo>
                  <a:pt x="18288000" y="10282830"/>
                </a:lnTo>
                <a:lnTo>
                  <a:pt x="0" y="102828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085"/>
            <a:ext cx="18288000" cy="10282830"/>
          </a:xfrm>
          <a:custGeom>
            <a:avLst/>
            <a:gdLst/>
            <a:ahLst/>
            <a:cxnLst/>
            <a:rect l="l" t="t" r="r" b="b"/>
            <a:pathLst>
              <a:path w="18288000" h="10282830">
                <a:moveTo>
                  <a:pt x="0" y="0"/>
                </a:moveTo>
                <a:lnTo>
                  <a:pt x="18288000" y="0"/>
                </a:lnTo>
                <a:lnTo>
                  <a:pt x="18288000" y="10282830"/>
                </a:lnTo>
                <a:lnTo>
                  <a:pt x="0" y="102828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59" y="0"/>
            <a:ext cx="18285882" cy="10287000"/>
          </a:xfrm>
          <a:custGeom>
            <a:avLst/>
            <a:gdLst/>
            <a:ahLst/>
            <a:cxnLst/>
            <a:rect l="l" t="t" r="r" b="b"/>
            <a:pathLst>
              <a:path w="18285882" h="10287000">
                <a:moveTo>
                  <a:pt x="0" y="0"/>
                </a:moveTo>
                <a:lnTo>
                  <a:pt x="18285882" y="0"/>
                </a:lnTo>
                <a:lnTo>
                  <a:pt x="1828588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ED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5431" y="168877"/>
            <a:ext cx="17917139" cy="9949246"/>
            <a:chOff x="0" y="0"/>
            <a:chExt cx="9813914" cy="544958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813913" cy="5449589"/>
            </a:xfrm>
            <a:custGeom>
              <a:avLst/>
              <a:gdLst/>
              <a:ahLst/>
              <a:cxnLst/>
              <a:rect l="l" t="t" r="r" b="b"/>
              <a:pathLst>
                <a:path w="9813913" h="5449589">
                  <a:moveTo>
                    <a:pt x="0" y="0"/>
                  </a:moveTo>
                  <a:lnTo>
                    <a:pt x="9813913" y="0"/>
                  </a:lnTo>
                  <a:lnTo>
                    <a:pt x="9813913" y="5449589"/>
                  </a:lnTo>
                  <a:lnTo>
                    <a:pt x="0" y="544958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9050"/>
              <a:ext cx="9813914" cy="5430539"/>
            </a:xfrm>
            <a:prstGeom prst="rect">
              <a:avLst/>
            </a:prstGeom>
          </p:spPr>
          <p:txBody>
            <a:bodyPr lIns="16619" tIns="16619" rIns="16619" bIns="16619" rtlCol="0" anchor="ctr"/>
            <a:lstStyle/>
            <a:p>
              <a:pPr algn="ctr">
                <a:lnSpc>
                  <a:spcPts val="846"/>
                </a:lnSpc>
              </a:pPr>
              <a:endParaRPr/>
            </a:p>
            <a:p>
              <a:pPr algn="ctr">
                <a:lnSpc>
                  <a:spcPts val="846"/>
                </a:lnSpc>
              </a:pPr>
              <a:endParaRPr/>
            </a:p>
            <a:p>
              <a:pPr algn="ctr">
                <a:lnSpc>
                  <a:spcPts val="846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838200" y="575528"/>
            <a:ext cx="1381758" cy="1053591"/>
          </a:xfrm>
          <a:custGeom>
            <a:avLst/>
            <a:gdLst/>
            <a:ahLst/>
            <a:cxnLst/>
            <a:rect l="l" t="t" r="r" b="b"/>
            <a:pathLst>
              <a:path w="1381758" h="1053591">
                <a:moveTo>
                  <a:pt x="0" y="0"/>
                </a:moveTo>
                <a:lnTo>
                  <a:pt x="1381758" y="0"/>
                </a:lnTo>
                <a:lnTo>
                  <a:pt x="1381758" y="1053591"/>
                </a:lnTo>
                <a:lnTo>
                  <a:pt x="0" y="10535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15061649" y="8856790"/>
            <a:ext cx="2606074" cy="803020"/>
          </a:xfrm>
          <a:custGeom>
            <a:avLst/>
            <a:gdLst/>
            <a:ahLst/>
            <a:cxnLst/>
            <a:rect l="l" t="t" r="r" b="b"/>
            <a:pathLst>
              <a:path w="2606074" h="803020">
                <a:moveTo>
                  <a:pt x="0" y="0"/>
                </a:moveTo>
                <a:lnTo>
                  <a:pt x="2606073" y="0"/>
                </a:lnTo>
                <a:lnTo>
                  <a:pt x="2606073" y="803020"/>
                </a:lnTo>
                <a:lnTo>
                  <a:pt x="0" y="8030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0704" b="-14781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577303" y="9069650"/>
            <a:ext cx="2748765" cy="553189"/>
          </a:xfrm>
          <a:custGeom>
            <a:avLst/>
            <a:gdLst/>
            <a:ahLst/>
            <a:cxnLst/>
            <a:rect l="l" t="t" r="r" b="b"/>
            <a:pathLst>
              <a:path w="2748765" h="553189">
                <a:moveTo>
                  <a:pt x="0" y="0"/>
                </a:moveTo>
                <a:lnTo>
                  <a:pt x="2748766" y="0"/>
                </a:lnTo>
                <a:lnTo>
                  <a:pt x="2748766" y="553189"/>
                </a:lnTo>
                <a:lnTo>
                  <a:pt x="0" y="55318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TextBox 8"/>
          <p:cNvSpPr txBox="1"/>
          <p:nvPr/>
        </p:nvSpPr>
        <p:spPr>
          <a:xfrm>
            <a:off x="7422767" y="8181973"/>
            <a:ext cx="3442465" cy="444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70"/>
              </a:lnSpc>
            </a:pPr>
            <a:r>
              <a:rPr lang="en-US" sz="2920" b="1" spc="-105">
                <a:solidFill>
                  <a:srgbClr val="006937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JE SUIS,</a:t>
            </a:r>
            <a:r>
              <a:rPr lang="en-US" sz="2920" b="1" spc="-105">
                <a:solidFill>
                  <a:srgbClr val="9AED95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 TU ES</a:t>
            </a:r>
            <a:r>
              <a:rPr lang="en-US" sz="2920" b="1" spc="-105">
                <a:solidFill>
                  <a:srgbClr val="006937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, IL EST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235305" y="8619006"/>
            <a:ext cx="3817391" cy="8500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075"/>
              </a:lnSpc>
            </a:pPr>
            <a:r>
              <a:rPr lang="en-US" sz="5842" b="1">
                <a:solidFill>
                  <a:srgbClr val="006937"/>
                </a:solidFill>
                <a:latin typeface="Poppins Heavy"/>
                <a:ea typeface="Poppins Heavy"/>
                <a:cs typeface="Poppins Heavy"/>
                <a:sym typeface="Poppins Heavy"/>
              </a:rPr>
              <a:t>D     NNEUR</a:t>
            </a:r>
          </a:p>
        </p:txBody>
      </p:sp>
      <p:sp>
        <p:nvSpPr>
          <p:cNvPr id="10" name="Freeform 10"/>
          <p:cNvSpPr/>
          <p:nvPr/>
        </p:nvSpPr>
        <p:spPr>
          <a:xfrm>
            <a:off x="7802667" y="8670251"/>
            <a:ext cx="569326" cy="798799"/>
          </a:xfrm>
          <a:custGeom>
            <a:avLst/>
            <a:gdLst/>
            <a:ahLst/>
            <a:cxnLst/>
            <a:rect l="l" t="t" r="r" b="b"/>
            <a:pathLst>
              <a:path w="569326" h="798799">
                <a:moveTo>
                  <a:pt x="0" y="0"/>
                </a:moveTo>
                <a:lnTo>
                  <a:pt x="569325" y="0"/>
                </a:lnTo>
                <a:lnTo>
                  <a:pt x="569325" y="798798"/>
                </a:lnTo>
                <a:lnTo>
                  <a:pt x="0" y="7987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11" name="Group 11"/>
          <p:cNvGrpSpPr/>
          <p:nvPr/>
        </p:nvGrpSpPr>
        <p:grpSpPr>
          <a:xfrm>
            <a:off x="1951686" y="2573976"/>
            <a:ext cx="3713799" cy="5139048"/>
            <a:chOff x="0" y="0"/>
            <a:chExt cx="831749" cy="115095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31749" cy="1150950"/>
            </a:xfrm>
            <a:custGeom>
              <a:avLst/>
              <a:gdLst/>
              <a:ahLst/>
              <a:cxnLst/>
              <a:rect l="l" t="t" r="r" b="b"/>
              <a:pathLst>
                <a:path w="831749" h="1150950">
                  <a:moveTo>
                    <a:pt x="41693" y="0"/>
                  </a:moveTo>
                  <a:lnTo>
                    <a:pt x="790056" y="0"/>
                  </a:lnTo>
                  <a:cubicBezTo>
                    <a:pt x="813082" y="0"/>
                    <a:pt x="831749" y="18666"/>
                    <a:pt x="831749" y="41693"/>
                  </a:cubicBezTo>
                  <a:lnTo>
                    <a:pt x="831749" y="1109257"/>
                  </a:lnTo>
                  <a:cubicBezTo>
                    <a:pt x="831749" y="1132283"/>
                    <a:pt x="813082" y="1150950"/>
                    <a:pt x="790056" y="1150950"/>
                  </a:cubicBezTo>
                  <a:lnTo>
                    <a:pt x="41693" y="1150950"/>
                  </a:lnTo>
                  <a:cubicBezTo>
                    <a:pt x="18666" y="1150950"/>
                    <a:pt x="0" y="1132283"/>
                    <a:pt x="0" y="1109257"/>
                  </a:cubicBezTo>
                  <a:lnTo>
                    <a:pt x="0" y="41693"/>
                  </a:lnTo>
                  <a:cubicBezTo>
                    <a:pt x="0" y="18666"/>
                    <a:pt x="18666" y="0"/>
                    <a:pt x="41693" y="0"/>
                  </a:cubicBezTo>
                  <a:close/>
                </a:path>
              </a:pathLst>
            </a:custGeom>
            <a:blipFill>
              <a:blip r:embed="rId8"/>
              <a:stretch>
                <a:fillRect l="-19188" r="-19188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2506442" y="786888"/>
            <a:ext cx="14752858" cy="7485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36"/>
              </a:lnSpc>
            </a:pPr>
            <a:r>
              <a:rPr lang="en-US" sz="4941" b="1" spc="-207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TAUX DE REFUS, MARSEILLE MAUVAISE ÉLÈVE ?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565016" y="4148137"/>
            <a:ext cx="8881684" cy="1952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2"/>
              </a:lnSpc>
            </a:pPr>
            <a:r>
              <a:rPr lang="en-US" sz="4202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Dr Marco CARUSELLI, </a:t>
            </a:r>
            <a:r>
              <a:rPr lang="en-US" sz="4202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médecin de la Coordination des dons d'organes et de tissus, AP-HM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282142" y="9487439"/>
            <a:ext cx="3723715" cy="172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33"/>
              </a:lnSpc>
            </a:pPr>
            <a:r>
              <a:rPr lang="en-US" sz="1133" b="1" spc="-45">
                <a:solidFill>
                  <a:srgbClr val="00522B"/>
                </a:solidFill>
                <a:latin typeface="Poppins Bold"/>
                <a:ea typeface="Poppins Bold"/>
                <a:cs typeface="Poppins Bold"/>
                <a:sym typeface="Poppins Bold"/>
              </a:rPr>
              <a:t> Le don, comment ça marche ? Qui peut en bénéficier 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994181" y="2169293"/>
            <a:ext cx="8665806" cy="652700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FR" dirty="0"/>
          </a:p>
          <a:p>
            <a:r>
              <a:rPr lang="fr-FR" dirty="0"/>
              <a:t>Organisation de l’activité de prélèvements d'organes en vue de greffes </a:t>
            </a:r>
          </a:p>
          <a:p>
            <a:r>
              <a:rPr lang="fr-FR" dirty="0"/>
              <a:t>Entretien avec les familles du donneur potentiel</a:t>
            </a:r>
          </a:p>
          <a:p>
            <a:r>
              <a:rPr lang="fr-FR" dirty="0"/>
              <a:t>Facilite les démarches administratives </a:t>
            </a:r>
          </a:p>
          <a:p>
            <a:r>
              <a:rPr lang="fr-FR" dirty="0"/>
              <a:t>Information sur les greffes et sur l’importance de donner les organes</a:t>
            </a:r>
          </a:p>
          <a:p>
            <a:pPr marL="0" indent="0">
              <a:buNone/>
            </a:pPr>
            <a:endParaRPr lang="fr-FR" b="1" i="1" dirty="0">
              <a:solidFill>
                <a:srgbClr val="0070C0"/>
              </a:solidFill>
              <a:latin typeface="Montserrat" panose="00000500000000000000" pitchFamily="2" charset="0"/>
            </a:endParaRPr>
          </a:p>
          <a:p>
            <a:pPr marL="0" indent="0">
              <a:buNone/>
            </a:pPr>
            <a:r>
              <a:rPr lang="fr-FR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Greffe d’organe : pourquoi? </a:t>
            </a:r>
          </a:p>
          <a:p>
            <a:pPr marL="0" indent="0">
              <a:buNone/>
            </a:pPr>
            <a:r>
              <a:rPr lang="fr-FR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défaillance terminale d’un organe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half" idx="2"/>
          </p:nvPr>
        </p:nvSpPr>
        <p:spPr>
          <a:xfrm>
            <a:off x="10489199" y="2686207"/>
            <a:ext cx="7723415" cy="64242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/>
              <a:t>Equipe composée par:</a:t>
            </a:r>
          </a:p>
          <a:p>
            <a:pPr marL="0" indent="0">
              <a:buNone/>
            </a:pPr>
            <a:endParaRPr lang="fr-FR" dirty="0"/>
          </a:p>
          <a:p>
            <a:r>
              <a:rPr lang="fr-FR" dirty="0"/>
              <a:t> 2 médecins</a:t>
            </a:r>
          </a:p>
          <a:p>
            <a:r>
              <a:rPr lang="fr-FR" dirty="0"/>
              <a:t>7 infirmier(e)s </a:t>
            </a:r>
          </a:p>
          <a:p>
            <a:r>
              <a:rPr lang="fr-FR" dirty="0"/>
              <a:t>1 secrétaire</a:t>
            </a:r>
          </a:p>
        </p:txBody>
      </p:sp>
      <p:pic>
        <p:nvPicPr>
          <p:cNvPr id="6" name="Picture 4" descr="Logos et charte graphique de l'AP-HM | AP-HM">
            <a:extLst>
              <a:ext uri="{FF2B5EF4-FFF2-40B4-BE49-F238E27FC236}">
                <a16:creationId xmlns:a16="http://schemas.microsoft.com/office/drawing/2014/main" id="{887A4FFD-1BE1-ED49-A9DC-E742BE47F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9004" y="8179385"/>
            <a:ext cx="4272807" cy="1657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1883889-02A2-98AD-4A71-BF79B40D280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238513" y="8179385"/>
            <a:ext cx="4415141" cy="201239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9CE00A4-AD0D-D458-7088-0435F9DEE5ED}"/>
              </a:ext>
            </a:extLst>
          </p:cNvPr>
          <p:cNvGrpSpPr/>
          <p:nvPr/>
        </p:nvGrpSpPr>
        <p:grpSpPr>
          <a:xfrm>
            <a:off x="0" y="-70703"/>
            <a:ext cx="164969" cy="10357703"/>
            <a:chOff x="0" y="0"/>
            <a:chExt cx="43449" cy="2727955"/>
          </a:xfrm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DE34B44B-8BE8-EBCA-F4B3-D1044AB3E3E5}"/>
                </a:ext>
              </a:extLst>
            </p:cNvPr>
            <p:cNvSpPr/>
            <p:nvPr/>
          </p:nvSpPr>
          <p:spPr>
            <a:xfrm>
              <a:off x="0" y="0"/>
              <a:ext cx="43449" cy="2727955"/>
            </a:xfrm>
            <a:custGeom>
              <a:avLst/>
              <a:gdLst/>
              <a:ahLst/>
              <a:cxnLst/>
              <a:rect l="l" t="t" r="r" b="b"/>
              <a:pathLst>
                <a:path w="43449" h="2727955">
                  <a:moveTo>
                    <a:pt x="0" y="0"/>
                  </a:moveTo>
                  <a:lnTo>
                    <a:pt x="43449" y="0"/>
                  </a:lnTo>
                  <a:lnTo>
                    <a:pt x="43449" y="2727955"/>
                  </a:lnTo>
                  <a:lnTo>
                    <a:pt x="0" y="2727955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9" name="TextBox 4">
              <a:extLst>
                <a:ext uri="{FF2B5EF4-FFF2-40B4-BE49-F238E27FC236}">
                  <a16:creationId xmlns:a16="http://schemas.microsoft.com/office/drawing/2014/main" id="{D88F6E75-9ECD-22BC-1613-43E0145CC220}"/>
                </a:ext>
              </a:extLst>
            </p:cNvPr>
            <p:cNvSpPr txBox="1"/>
            <p:nvPr/>
          </p:nvSpPr>
          <p:spPr>
            <a:xfrm>
              <a:off x="0" y="-47625"/>
              <a:ext cx="43449" cy="27755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grpSp>
        <p:nvGrpSpPr>
          <p:cNvPr id="10" name="Group 5">
            <a:extLst>
              <a:ext uri="{FF2B5EF4-FFF2-40B4-BE49-F238E27FC236}">
                <a16:creationId xmlns:a16="http://schemas.microsoft.com/office/drawing/2014/main" id="{163CD331-4327-D6B5-D6C9-22EACDC4FE43}"/>
              </a:ext>
            </a:extLst>
          </p:cNvPr>
          <p:cNvGrpSpPr/>
          <p:nvPr/>
        </p:nvGrpSpPr>
        <p:grpSpPr>
          <a:xfrm rot="5400000">
            <a:off x="9096474" y="-9096474"/>
            <a:ext cx="164969" cy="18357916"/>
            <a:chOff x="0" y="0"/>
            <a:chExt cx="43449" cy="4835007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CD8EAC1A-7DC1-E3F6-0A88-82DDB839C265}"/>
                </a:ext>
              </a:extLst>
            </p:cNvPr>
            <p:cNvSpPr/>
            <p:nvPr/>
          </p:nvSpPr>
          <p:spPr>
            <a:xfrm>
              <a:off x="0" y="0"/>
              <a:ext cx="43449" cy="4835007"/>
            </a:xfrm>
            <a:custGeom>
              <a:avLst/>
              <a:gdLst/>
              <a:ahLst/>
              <a:cxnLst/>
              <a:rect l="l" t="t" r="r" b="b"/>
              <a:pathLst>
                <a:path w="43449" h="4835007">
                  <a:moveTo>
                    <a:pt x="0" y="0"/>
                  </a:moveTo>
                  <a:lnTo>
                    <a:pt x="43449" y="0"/>
                  </a:lnTo>
                  <a:lnTo>
                    <a:pt x="43449" y="4835007"/>
                  </a:lnTo>
                  <a:lnTo>
                    <a:pt x="0" y="4835007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2" name="TextBox 7">
              <a:extLst>
                <a:ext uri="{FF2B5EF4-FFF2-40B4-BE49-F238E27FC236}">
                  <a16:creationId xmlns:a16="http://schemas.microsoft.com/office/drawing/2014/main" id="{79C9E8DE-78A7-63C4-EF9E-EE2531BECD2E}"/>
                </a:ext>
              </a:extLst>
            </p:cNvPr>
            <p:cNvSpPr txBox="1"/>
            <p:nvPr/>
          </p:nvSpPr>
          <p:spPr>
            <a:xfrm>
              <a:off x="0" y="-47625"/>
              <a:ext cx="43449" cy="48826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grpSp>
        <p:nvGrpSpPr>
          <p:cNvPr id="13" name="Group 8">
            <a:extLst>
              <a:ext uri="{FF2B5EF4-FFF2-40B4-BE49-F238E27FC236}">
                <a16:creationId xmlns:a16="http://schemas.microsoft.com/office/drawing/2014/main" id="{E5BA805A-3AA3-7064-9563-4DE686A80BE4}"/>
              </a:ext>
            </a:extLst>
          </p:cNvPr>
          <p:cNvGrpSpPr/>
          <p:nvPr/>
        </p:nvGrpSpPr>
        <p:grpSpPr>
          <a:xfrm>
            <a:off x="18123031" y="0"/>
            <a:ext cx="164969" cy="10357703"/>
            <a:chOff x="0" y="0"/>
            <a:chExt cx="43449" cy="2727955"/>
          </a:xfrm>
        </p:grpSpPr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221E5A46-24DC-C995-D04E-7767415B0105}"/>
                </a:ext>
              </a:extLst>
            </p:cNvPr>
            <p:cNvSpPr/>
            <p:nvPr/>
          </p:nvSpPr>
          <p:spPr>
            <a:xfrm>
              <a:off x="0" y="0"/>
              <a:ext cx="43449" cy="2727955"/>
            </a:xfrm>
            <a:custGeom>
              <a:avLst/>
              <a:gdLst/>
              <a:ahLst/>
              <a:cxnLst/>
              <a:rect l="l" t="t" r="r" b="b"/>
              <a:pathLst>
                <a:path w="43449" h="2727955">
                  <a:moveTo>
                    <a:pt x="0" y="0"/>
                  </a:moveTo>
                  <a:lnTo>
                    <a:pt x="43449" y="0"/>
                  </a:lnTo>
                  <a:lnTo>
                    <a:pt x="43449" y="2727955"/>
                  </a:lnTo>
                  <a:lnTo>
                    <a:pt x="0" y="2727955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5" name="TextBox 10">
              <a:extLst>
                <a:ext uri="{FF2B5EF4-FFF2-40B4-BE49-F238E27FC236}">
                  <a16:creationId xmlns:a16="http://schemas.microsoft.com/office/drawing/2014/main" id="{2E3CE9C0-9FCE-D80D-E01B-DDB9AB799ED9}"/>
                </a:ext>
              </a:extLst>
            </p:cNvPr>
            <p:cNvSpPr txBox="1"/>
            <p:nvPr/>
          </p:nvSpPr>
          <p:spPr>
            <a:xfrm>
              <a:off x="0" y="-47625"/>
              <a:ext cx="43449" cy="27755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grpSp>
        <p:nvGrpSpPr>
          <p:cNvPr id="16" name="Group 11">
            <a:extLst>
              <a:ext uri="{FF2B5EF4-FFF2-40B4-BE49-F238E27FC236}">
                <a16:creationId xmlns:a16="http://schemas.microsoft.com/office/drawing/2014/main" id="{F4CD8BD4-B993-A64C-7988-E27A7968C056}"/>
              </a:ext>
            </a:extLst>
          </p:cNvPr>
          <p:cNvGrpSpPr/>
          <p:nvPr/>
        </p:nvGrpSpPr>
        <p:grpSpPr>
          <a:xfrm rot="5400000">
            <a:off x="8944074" y="1025558"/>
            <a:ext cx="164969" cy="18357916"/>
            <a:chOff x="0" y="0"/>
            <a:chExt cx="43449" cy="4835007"/>
          </a:xfrm>
        </p:grpSpPr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860122E9-B86C-0DF9-A5F0-88E63AA6944B}"/>
                </a:ext>
              </a:extLst>
            </p:cNvPr>
            <p:cNvSpPr/>
            <p:nvPr/>
          </p:nvSpPr>
          <p:spPr>
            <a:xfrm>
              <a:off x="0" y="0"/>
              <a:ext cx="43449" cy="4835007"/>
            </a:xfrm>
            <a:custGeom>
              <a:avLst/>
              <a:gdLst/>
              <a:ahLst/>
              <a:cxnLst/>
              <a:rect l="l" t="t" r="r" b="b"/>
              <a:pathLst>
                <a:path w="43449" h="4835007">
                  <a:moveTo>
                    <a:pt x="0" y="0"/>
                  </a:moveTo>
                  <a:lnTo>
                    <a:pt x="43449" y="0"/>
                  </a:lnTo>
                  <a:lnTo>
                    <a:pt x="43449" y="4835007"/>
                  </a:lnTo>
                  <a:lnTo>
                    <a:pt x="0" y="4835007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8" name="TextBox 13">
              <a:extLst>
                <a:ext uri="{FF2B5EF4-FFF2-40B4-BE49-F238E27FC236}">
                  <a16:creationId xmlns:a16="http://schemas.microsoft.com/office/drawing/2014/main" id="{9B4F0BB5-36F1-CF19-6859-B3EE444B55A2}"/>
                </a:ext>
              </a:extLst>
            </p:cNvPr>
            <p:cNvSpPr txBox="1"/>
            <p:nvPr/>
          </p:nvSpPr>
          <p:spPr>
            <a:xfrm>
              <a:off x="0" y="-47625"/>
              <a:ext cx="43449" cy="48826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sp>
        <p:nvSpPr>
          <p:cNvPr id="19" name="Freeform 14">
            <a:extLst>
              <a:ext uri="{FF2B5EF4-FFF2-40B4-BE49-F238E27FC236}">
                <a16:creationId xmlns:a16="http://schemas.microsoft.com/office/drawing/2014/main" id="{97FD29CD-8F97-C416-93F3-CEEF2AD400E3}"/>
              </a:ext>
            </a:extLst>
          </p:cNvPr>
          <p:cNvSpPr/>
          <p:nvPr/>
        </p:nvSpPr>
        <p:spPr>
          <a:xfrm>
            <a:off x="362441" y="327488"/>
            <a:ext cx="2343235" cy="471576"/>
          </a:xfrm>
          <a:custGeom>
            <a:avLst/>
            <a:gdLst/>
            <a:ahLst/>
            <a:cxnLst/>
            <a:rect l="l" t="t" r="r" b="b"/>
            <a:pathLst>
              <a:path w="2343235" h="471576">
                <a:moveTo>
                  <a:pt x="0" y="0"/>
                </a:moveTo>
                <a:lnTo>
                  <a:pt x="2343235" y="0"/>
                </a:lnTo>
                <a:lnTo>
                  <a:pt x="2343235" y="471577"/>
                </a:lnTo>
                <a:lnTo>
                  <a:pt x="0" y="4715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0" name="Freeform 15">
            <a:extLst>
              <a:ext uri="{FF2B5EF4-FFF2-40B4-BE49-F238E27FC236}">
                <a16:creationId xmlns:a16="http://schemas.microsoft.com/office/drawing/2014/main" id="{C3FFA54B-E84E-41FD-EAF1-9E46F1432F57}"/>
              </a:ext>
            </a:extLst>
          </p:cNvPr>
          <p:cNvSpPr/>
          <p:nvPr/>
        </p:nvSpPr>
        <p:spPr>
          <a:xfrm>
            <a:off x="15840708" y="375880"/>
            <a:ext cx="1929191" cy="594449"/>
          </a:xfrm>
          <a:custGeom>
            <a:avLst/>
            <a:gdLst/>
            <a:ahLst/>
            <a:cxnLst/>
            <a:rect l="l" t="t" r="r" b="b"/>
            <a:pathLst>
              <a:path w="1929191" h="594449">
                <a:moveTo>
                  <a:pt x="0" y="0"/>
                </a:moveTo>
                <a:lnTo>
                  <a:pt x="1929190" y="0"/>
                </a:lnTo>
                <a:lnTo>
                  <a:pt x="1929190" y="594450"/>
                </a:lnTo>
                <a:lnTo>
                  <a:pt x="0" y="5944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0704" b="-14781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5" name="Titre 1">
            <a:extLst>
              <a:ext uri="{FF2B5EF4-FFF2-40B4-BE49-F238E27FC236}">
                <a16:creationId xmlns:a16="http://schemas.microsoft.com/office/drawing/2014/main" id="{0DD5ACE7-3DF8-443E-4D9E-FA898FDF8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5913" y="439126"/>
            <a:ext cx="11474558" cy="94542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3200" b="1" dirty="0">
                <a:latin typeface="Poppins" panose="00000500000000000000" pitchFamily="2" charset="0"/>
                <a:cs typeface="Poppins" panose="00000500000000000000" pitchFamily="2" charset="0"/>
              </a:rPr>
              <a:t>De quoi s’occupe un service de coordination de don d’organes et de tissus?</a:t>
            </a:r>
          </a:p>
        </p:txBody>
      </p:sp>
    </p:spTree>
    <p:extLst>
      <p:ext uri="{BB962C8B-B14F-4D97-AF65-F5344CB8AC3E}">
        <p14:creationId xmlns:p14="http://schemas.microsoft.com/office/powerpoint/2010/main" val="90672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377871" y="235671"/>
            <a:ext cx="9532258" cy="945429"/>
          </a:xfrm>
        </p:spPr>
        <p:txBody>
          <a:bodyPr>
            <a:normAutofit/>
          </a:bodyPr>
          <a:lstStyle/>
          <a:p>
            <a:r>
              <a:rPr lang="fr-FR" sz="3200" b="1" dirty="0">
                <a:latin typeface="Poppins" panose="00000500000000000000" pitchFamily="2" charset="0"/>
                <a:cs typeface="Poppins" panose="00000500000000000000" pitchFamily="2" charset="0"/>
              </a:rPr>
              <a:t>Qu’est-ce que dit la loi sur le don d’organes?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450" y="2041028"/>
            <a:ext cx="9040863" cy="7221074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fr-FR" sz="8000" b="1" dirty="0">
                <a:solidFill>
                  <a:srgbClr val="00B050"/>
                </a:solidFill>
              </a:rPr>
              <a:t>Lois de bioéthique N 76-1181 du 22/12/1976 </a:t>
            </a:r>
            <a:r>
              <a:rPr lang="fr-FR" sz="8000" dirty="0">
                <a:solidFill>
                  <a:srgbClr val="00B050"/>
                </a:solidFill>
              </a:rPr>
              <a:t>relative aux prélèvements d’organes</a:t>
            </a:r>
          </a:p>
          <a:p>
            <a:pPr marL="0" indent="0">
              <a:buNone/>
            </a:pPr>
            <a:r>
              <a:rPr lang="fr-FR" sz="8000" b="1" dirty="0">
                <a:solidFill>
                  <a:srgbClr val="00B050"/>
                </a:solidFill>
              </a:rPr>
              <a:t>Loi n° 94-654 du 29 juillet 1994 </a:t>
            </a:r>
            <a:r>
              <a:rPr lang="fr-FR" sz="8000" dirty="0">
                <a:solidFill>
                  <a:srgbClr val="00B050"/>
                </a:solidFill>
              </a:rPr>
              <a:t>relative au don et à l'utilisation des éléments et produits du corps humain</a:t>
            </a:r>
          </a:p>
          <a:p>
            <a:pPr marL="0" indent="0">
              <a:buNone/>
            </a:pPr>
            <a:r>
              <a:rPr lang="fr-FR" sz="8000" b="1" dirty="0">
                <a:solidFill>
                  <a:srgbClr val="0070C0"/>
                </a:solidFill>
              </a:rPr>
              <a:t>Consentement présumé. </a:t>
            </a:r>
          </a:p>
          <a:p>
            <a:pPr marL="0" indent="0">
              <a:buNone/>
            </a:pPr>
            <a:r>
              <a:rPr lang="fr-FR" sz="8000" b="1" u="sng" dirty="0">
                <a:solidFill>
                  <a:srgbClr val="0070C0"/>
                </a:solidFill>
              </a:rPr>
              <a:t>TOUT LE MONDE est présumé DONNEUR</a:t>
            </a:r>
          </a:p>
          <a:p>
            <a:pPr marL="0" indent="0">
              <a:buNone/>
            </a:pPr>
            <a:endParaRPr lang="fr-FR" sz="8000" b="1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fr-FR" sz="8000" b="1" dirty="0">
                <a:solidFill>
                  <a:srgbClr val="00B050"/>
                </a:solidFill>
              </a:rPr>
              <a:t>Mineurs?</a:t>
            </a:r>
            <a:endParaRPr lang="fr-FR" sz="4400" dirty="0"/>
          </a:p>
          <a:p>
            <a:pPr algn="just"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</a:pPr>
            <a:r>
              <a:rPr lang="fr-FR" sz="8000" dirty="0">
                <a:latin typeface="Calibri" panose="020F0502020204030204" pitchFamily="34" charset="0"/>
                <a:cs typeface="Calibri" panose="020F0502020204030204" pitchFamily="34" charset="0"/>
              </a:rPr>
              <a:t>Art. L. 1232-2. - Si la personne décédée était un mineur , le prélèvement à l'une ou plusieurs des fins mentionnées à l'article L. 1232-1 ne peut avoir lieu qu'à la condition que </a:t>
            </a:r>
            <a:r>
              <a:rPr lang="fr-FR" sz="8000" b="1" dirty="0">
                <a:latin typeface="Calibri" panose="020F0502020204030204" pitchFamily="34" charset="0"/>
                <a:cs typeface="Calibri" panose="020F0502020204030204" pitchFamily="34" charset="0"/>
              </a:rPr>
              <a:t>chacun des titulaires de l'autorité parentale y consente par écrit.</a:t>
            </a:r>
          </a:p>
          <a:p>
            <a:pPr marL="514350" indent="-514350" algn="just">
              <a:buClr>
                <a:schemeClr val="tx1"/>
              </a:buClr>
              <a:buNone/>
            </a:pPr>
            <a:endParaRPr lang="fr-FR" sz="8000" b="1" dirty="0">
              <a:solidFill>
                <a:srgbClr val="0070C0"/>
              </a:solidFill>
              <a:latin typeface="Montserrat" panose="00000500000000000000" pitchFamily="2" charset="0"/>
            </a:endParaRPr>
          </a:p>
          <a:p>
            <a:pPr algn="just"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</a:pPr>
            <a:r>
              <a:rPr lang="fr-FR" sz="8000" dirty="0">
                <a:latin typeface="Calibri" panose="020F0502020204030204" pitchFamily="34" charset="0"/>
                <a:cs typeface="Calibri" panose="020F0502020204030204" pitchFamily="34" charset="0"/>
              </a:rPr>
              <a:t>«Toutefois, en cas d'impossibilité de consulter l'un des titulaires de l'autorité parentale, le prélèvement peut avoir lieu </a:t>
            </a:r>
            <a:r>
              <a:rPr lang="fr-FR" sz="8000" b="1" dirty="0">
                <a:latin typeface="Calibri" panose="020F0502020204030204" pitchFamily="34" charset="0"/>
                <a:cs typeface="Calibri" panose="020F0502020204030204" pitchFamily="34" charset="0"/>
              </a:rPr>
              <a:t>à condition que l'autre titulaire y consente par écrit</a:t>
            </a:r>
            <a:r>
              <a:rPr lang="fr-FR" sz="8000" dirty="0">
                <a:latin typeface="Calibri" panose="020F0502020204030204" pitchFamily="34" charset="0"/>
                <a:cs typeface="Calibri" panose="020F0502020204030204" pitchFamily="34" charset="0"/>
              </a:rPr>
              <a:t>»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10003445" y="2114917"/>
            <a:ext cx="7315200" cy="5986462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fr-FR" sz="8600" dirty="0">
                <a:solidFill>
                  <a:srgbClr val="FF0000"/>
                </a:solidFill>
              </a:rPr>
              <a:t>RNR Registre national des refus</a:t>
            </a:r>
          </a:p>
          <a:p>
            <a:pPr marL="0" indent="0">
              <a:buNone/>
            </a:pPr>
            <a:endParaRPr lang="fr-FR" sz="8600" dirty="0"/>
          </a:p>
          <a:p>
            <a:r>
              <a:rPr lang="fr-FR" sz="8600" dirty="0"/>
              <a:t>Inscription sur le Registre national automatisé des refus (RNR) :  </a:t>
            </a:r>
            <a:r>
              <a:rPr lang="fr-FR" sz="8600" i="1" dirty="0">
                <a:hlinkClick r:id="rId2"/>
              </a:rPr>
              <a:t>https://www.</a:t>
            </a:r>
            <a:r>
              <a:rPr lang="fr-FR" sz="8600" b="1" i="1" dirty="0">
                <a:hlinkClick r:id="rId2"/>
              </a:rPr>
              <a:t>registrenationaldesrefus</a:t>
            </a:r>
            <a:r>
              <a:rPr lang="fr-FR" sz="8600" i="1" dirty="0">
                <a:hlinkClick r:id="rId2"/>
              </a:rPr>
              <a:t>.fr</a:t>
            </a:r>
            <a:endParaRPr lang="fr-FR" sz="8600" i="1" dirty="0"/>
          </a:p>
          <a:p>
            <a:pPr marL="0" indent="0">
              <a:buNone/>
            </a:pPr>
            <a:endParaRPr lang="fr-FR" sz="8600" i="1" dirty="0"/>
          </a:p>
          <a:p>
            <a:r>
              <a:rPr lang="fr-FR" sz="8600" b="1" dirty="0">
                <a:cs typeface="Calibri" panose="020F0502020204030204" pitchFamily="34" charset="0"/>
              </a:rPr>
              <a:t>Inscription sur le RNR dès 13 ans </a:t>
            </a:r>
          </a:p>
          <a:p>
            <a:endParaRPr lang="fr-FR" sz="8600" i="1" dirty="0"/>
          </a:p>
          <a:p>
            <a:endParaRPr lang="fr-FR" sz="8600" b="1" dirty="0"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fr-FR" sz="400" dirty="0"/>
          </a:p>
        </p:txBody>
      </p:sp>
      <p:grpSp>
        <p:nvGrpSpPr>
          <p:cNvPr id="5" name="Group 2">
            <a:extLst>
              <a:ext uri="{FF2B5EF4-FFF2-40B4-BE49-F238E27FC236}">
                <a16:creationId xmlns:a16="http://schemas.microsoft.com/office/drawing/2014/main" id="{854E3C5C-0E83-7D13-A0C8-F6BDF8AA2F34}"/>
              </a:ext>
            </a:extLst>
          </p:cNvPr>
          <p:cNvGrpSpPr/>
          <p:nvPr/>
        </p:nvGrpSpPr>
        <p:grpSpPr>
          <a:xfrm>
            <a:off x="0" y="-70703"/>
            <a:ext cx="164969" cy="10357703"/>
            <a:chOff x="0" y="0"/>
            <a:chExt cx="43449" cy="2727955"/>
          </a:xfrm>
        </p:grpSpPr>
        <p:sp>
          <p:nvSpPr>
            <p:cNvPr id="6" name="Freeform 3">
              <a:extLst>
                <a:ext uri="{FF2B5EF4-FFF2-40B4-BE49-F238E27FC236}">
                  <a16:creationId xmlns:a16="http://schemas.microsoft.com/office/drawing/2014/main" id="{9E7A9B8F-26F1-1A77-E05B-68AA661386A8}"/>
                </a:ext>
              </a:extLst>
            </p:cNvPr>
            <p:cNvSpPr/>
            <p:nvPr/>
          </p:nvSpPr>
          <p:spPr>
            <a:xfrm>
              <a:off x="0" y="0"/>
              <a:ext cx="43449" cy="2727955"/>
            </a:xfrm>
            <a:custGeom>
              <a:avLst/>
              <a:gdLst/>
              <a:ahLst/>
              <a:cxnLst/>
              <a:rect l="l" t="t" r="r" b="b"/>
              <a:pathLst>
                <a:path w="43449" h="2727955">
                  <a:moveTo>
                    <a:pt x="0" y="0"/>
                  </a:moveTo>
                  <a:lnTo>
                    <a:pt x="43449" y="0"/>
                  </a:lnTo>
                  <a:lnTo>
                    <a:pt x="43449" y="2727955"/>
                  </a:lnTo>
                  <a:lnTo>
                    <a:pt x="0" y="2727955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7" name="TextBox 4">
              <a:extLst>
                <a:ext uri="{FF2B5EF4-FFF2-40B4-BE49-F238E27FC236}">
                  <a16:creationId xmlns:a16="http://schemas.microsoft.com/office/drawing/2014/main" id="{BD13E62A-D5C9-DD5D-BB15-9BC3BB81D00C}"/>
                </a:ext>
              </a:extLst>
            </p:cNvPr>
            <p:cNvSpPr txBox="1"/>
            <p:nvPr/>
          </p:nvSpPr>
          <p:spPr>
            <a:xfrm>
              <a:off x="0" y="-47625"/>
              <a:ext cx="43449" cy="27755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grpSp>
        <p:nvGrpSpPr>
          <p:cNvPr id="8" name="Group 5">
            <a:extLst>
              <a:ext uri="{FF2B5EF4-FFF2-40B4-BE49-F238E27FC236}">
                <a16:creationId xmlns:a16="http://schemas.microsoft.com/office/drawing/2014/main" id="{6CFC772C-F279-9516-7EDE-D2FF0BF8AC6E}"/>
              </a:ext>
            </a:extLst>
          </p:cNvPr>
          <p:cNvGrpSpPr/>
          <p:nvPr/>
        </p:nvGrpSpPr>
        <p:grpSpPr>
          <a:xfrm rot="5400000">
            <a:off x="9096474" y="-9096474"/>
            <a:ext cx="164969" cy="18357916"/>
            <a:chOff x="0" y="0"/>
            <a:chExt cx="43449" cy="4835007"/>
          </a:xfrm>
        </p:grpSpPr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D886619B-4A96-B172-6FFC-AFB4743EF550}"/>
                </a:ext>
              </a:extLst>
            </p:cNvPr>
            <p:cNvSpPr/>
            <p:nvPr/>
          </p:nvSpPr>
          <p:spPr>
            <a:xfrm>
              <a:off x="0" y="0"/>
              <a:ext cx="43449" cy="4835007"/>
            </a:xfrm>
            <a:custGeom>
              <a:avLst/>
              <a:gdLst/>
              <a:ahLst/>
              <a:cxnLst/>
              <a:rect l="l" t="t" r="r" b="b"/>
              <a:pathLst>
                <a:path w="43449" h="4835007">
                  <a:moveTo>
                    <a:pt x="0" y="0"/>
                  </a:moveTo>
                  <a:lnTo>
                    <a:pt x="43449" y="0"/>
                  </a:lnTo>
                  <a:lnTo>
                    <a:pt x="43449" y="4835007"/>
                  </a:lnTo>
                  <a:lnTo>
                    <a:pt x="0" y="4835007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0" name="TextBox 7">
              <a:extLst>
                <a:ext uri="{FF2B5EF4-FFF2-40B4-BE49-F238E27FC236}">
                  <a16:creationId xmlns:a16="http://schemas.microsoft.com/office/drawing/2014/main" id="{631E2DBF-D88E-D8A4-6339-5957ABB9AE84}"/>
                </a:ext>
              </a:extLst>
            </p:cNvPr>
            <p:cNvSpPr txBox="1"/>
            <p:nvPr/>
          </p:nvSpPr>
          <p:spPr>
            <a:xfrm>
              <a:off x="0" y="-47625"/>
              <a:ext cx="43449" cy="48826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grpSp>
        <p:nvGrpSpPr>
          <p:cNvPr id="11" name="Group 8">
            <a:extLst>
              <a:ext uri="{FF2B5EF4-FFF2-40B4-BE49-F238E27FC236}">
                <a16:creationId xmlns:a16="http://schemas.microsoft.com/office/drawing/2014/main" id="{0544E977-10EA-A2DA-79E1-3E49AE9E277A}"/>
              </a:ext>
            </a:extLst>
          </p:cNvPr>
          <p:cNvGrpSpPr/>
          <p:nvPr/>
        </p:nvGrpSpPr>
        <p:grpSpPr>
          <a:xfrm>
            <a:off x="18123031" y="0"/>
            <a:ext cx="164969" cy="10357703"/>
            <a:chOff x="0" y="0"/>
            <a:chExt cx="43449" cy="2727955"/>
          </a:xfrm>
        </p:grpSpPr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628A1C50-3685-E106-F640-AA6A56CCF745}"/>
                </a:ext>
              </a:extLst>
            </p:cNvPr>
            <p:cNvSpPr/>
            <p:nvPr/>
          </p:nvSpPr>
          <p:spPr>
            <a:xfrm>
              <a:off x="0" y="0"/>
              <a:ext cx="43449" cy="2727955"/>
            </a:xfrm>
            <a:custGeom>
              <a:avLst/>
              <a:gdLst/>
              <a:ahLst/>
              <a:cxnLst/>
              <a:rect l="l" t="t" r="r" b="b"/>
              <a:pathLst>
                <a:path w="43449" h="2727955">
                  <a:moveTo>
                    <a:pt x="0" y="0"/>
                  </a:moveTo>
                  <a:lnTo>
                    <a:pt x="43449" y="0"/>
                  </a:lnTo>
                  <a:lnTo>
                    <a:pt x="43449" y="2727955"/>
                  </a:lnTo>
                  <a:lnTo>
                    <a:pt x="0" y="2727955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3" name="TextBox 10">
              <a:extLst>
                <a:ext uri="{FF2B5EF4-FFF2-40B4-BE49-F238E27FC236}">
                  <a16:creationId xmlns:a16="http://schemas.microsoft.com/office/drawing/2014/main" id="{E443379B-ED46-94BA-1F21-6C4630F0B2B4}"/>
                </a:ext>
              </a:extLst>
            </p:cNvPr>
            <p:cNvSpPr txBox="1"/>
            <p:nvPr/>
          </p:nvSpPr>
          <p:spPr>
            <a:xfrm>
              <a:off x="0" y="-47625"/>
              <a:ext cx="43449" cy="27755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grpSp>
        <p:nvGrpSpPr>
          <p:cNvPr id="14" name="Group 11">
            <a:extLst>
              <a:ext uri="{FF2B5EF4-FFF2-40B4-BE49-F238E27FC236}">
                <a16:creationId xmlns:a16="http://schemas.microsoft.com/office/drawing/2014/main" id="{70F1E3E1-E787-CF8B-E81E-21ABC4A4FFC3}"/>
              </a:ext>
            </a:extLst>
          </p:cNvPr>
          <p:cNvGrpSpPr/>
          <p:nvPr/>
        </p:nvGrpSpPr>
        <p:grpSpPr>
          <a:xfrm rot="5400000">
            <a:off x="8944074" y="1025558"/>
            <a:ext cx="164969" cy="18357916"/>
            <a:chOff x="0" y="0"/>
            <a:chExt cx="43449" cy="4835007"/>
          </a:xfrm>
        </p:grpSpPr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B6D3268F-58AB-158E-D1AB-82D179FFD34A}"/>
                </a:ext>
              </a:extLst>
            </p:cNvPr>
            <p:cNvSpPr/>
            <p:nvPr/>
          </p:nvSpPr>
          <p:spPr>
            <a:xfrm>
              <a:off x="0" y="0"/>
              <a:ext cx="43449" cy="4835007"/>
            </a:xfrm>
            <a:custGeom>
              <a:avLst/>
              <a:gdLst/>
              <a:ahLst/>
              <a:cxnLst/>
              <a:rect l="l" t="t" r="r" b="b"/>
              <a:pathLst>
                <a:path w="43449" h="4835007">
                  <a:moveTo>
                    <a:pt x="0" y="0"/>
                  </a:moveTo>
                  <a:lnTo>
                    <a:pt x="43449" y="0"/>
                  </a:lnTo>
                  <a:lnTo>
                    <a:pt x="43449" y="4835007"/>
                  </a:lnTo>
                  <a:lnTo>
                    <a:pt x="0" y="4835007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6" name="TextBox 13">
              <a:extLst>
                <a:ext uri="{FF2B5EF4-FFF2-40B4-BE49-F238E27FC236}">
                  <a16:creationId xmlns:a16="http://schemas.microsoft.com/office/drawing/2014/main" id="{DA7A2AF3-770B-6F11-C5B4-D3FBD1ED8CF5}"/>
                </a:ext>
              </a:extLst>
            </p:cNvPr>
            <p:cNvSpPr txBox="1"/>
            <p:nvPr/>
          </p:nvSpPr>
          <p:spPr>
            <a:xfrm>
              <a:off x="0" y="-47625"/>
              <a:ext cx="43449" cy="48826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sp>
        <p:nvSpPr>
          <p:cNvPr id="17" name="Freeform 14">
            <a:extLst>
              <a:ext uri="{FF2B5EF4-FFF2-40B4-BE49-F238E27FC236}">
                <a16:creationId xmlns:a16="http://schemas.microsoft.com/office/drawing/2014/main" id="{C4582D04-7D7A-1D2D-C267-CAC0BF94697F}"/>
              </a:ext>
            </a:extLst>
          </p:cNvPr>
          <p:cNvSpPr/>
          <p:nvPr/>
        </p:nvSpPr>
        <p:spPr>
          <a:xfrm>
            <a:off x="362441" y="327488"/>
            <a:ext cx="2343235" cy="471576"/>
          </a:xfrm>
          <a:custGeom>
            <a:avLst/>
            <a:gdLst/>
            <a:ahLst/>
            <a:cxnLst/>
            <a:rect l="l" t="t" r="r" b="b"/>
            <a:pathLst>
              <a:path w="2343235" h="471576">
                <a:moveTo>
                  <a:pt x="0" y="0"/>
                </a:moveTo>
                <a:lnTo>
                  <a:pt x="2343235" y="0"/>
                </a:lnTo>
                <a:lnTo>
                  <a:pt x="2343235" y="471577"/>
                </a:lnTo>
                <a:lnTo>
                  <a:pt x="0" y="4715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8" name="Freeform 15">
            <a:extLst>
              <a:ext uri="{FF2B5EF4-FFF2-40B4-BE49-F238E27FC236}">
                <a16:creationId xmlns:a16="http://schemas.microsoft.com/office/drawing/2014/main" id="{3377A8DF-DFED-0DEA-5773-74E99B2BBBD2}"/>
              </a:ext>
            </a:extLst>
          </p:cNvPr>
          <p:cNvSpPr/>
          <p:nvPr/>
        </p:nvSpPr>
        <p:spPr>
          <a:xfrm>
            <a:off x="15840708" y="375880"/>
            <a:ext cx="1929191" cy="594449"/>
          </a:xfrm>
          <a:custGeom>
            <a:avLst/>
            <a:gdLst/>
            <a:ahLst/>
            <a:cxnLst/>
            <a:rect l="l" t="t" r="r" b="b"/>
            <a:pathLst>
              <a:path w="1929191" h="594449">
                <a:moveTo>
                  <a:pt x="0" y="0"/>
                </a:moveTo>
                <a:lnTo>
                  <a:pt x="1929190" y="0"/>
                </a:lnTo>
                <a:lnTo>
                  <a:pt x="1929190" y="594450"/>
                </a:lnTo>
                <a:lnTo>
                  <a:pt x="0" y="5944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0704" b="-14781"/>
            </a:stretch>
          </a:blipFill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1223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3985569" y="176986"/>
            <a:ext cx="10316862" cy="947480"/>
          </a:xfrm>
        </p:spPr>
        <p:txBody>
          <a:bodyPr>
            <a:noAutofit/>
          </a:bodyPr>
          <a:lstStyle/>
          <a:p>
            <a:pPr algn="ctr"/>
            <a:r>
              <a:rPr lang="fr-FR" sz="3600" b="1" dirty="0">
                <a:latin typeface="Poppins" panose="00000500000000000000" pitchFamily="2" charset="0"/>
                <a:cs typeface="Poppins" panose="00000500000000000000" pitchFamily="2" charset="0"/>
              </a:rPr>
              <a:t>Don d’organes: Marseille mauvaise élève?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1883889-02A2-98AD-4A71-BF79B40D280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481370" y="9094693"/>
            <a:ext cx="2403532" cy="95663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Group 2">
            <a:extLst>
              <a:ext uri="{FF2B5EF4-FFF2-40B4-BE49-F238E27FC236}">
                <a16:creationId xmlns:a16="http://schemas.microsoft.com/office/drawing/2014/main" id="{DCE01E08-F438-AD3C-F486-E9C640EA4A74}"/>
              </a:ext>
            </a:extLst>
          </p:cNvPr>
          <p:cNvGrpSpPr/>
          <p:nvPr/>
        </p:nvGrpSpPr>
        <p:grpSpPr>
          <a:xfrm>
            <a:off x="0" y="-70703"/>
            <a:ext cx="164969" cy="10357703"/>
            <a:chOff x="0" y="0"/>
            <a:chExt cx="43449" cy="2727955"/>
          </a:xfrm>
        </p:grpSpPr>
        <p:sp>
          <p:nvSpPr>
            <p:cNvPr id="9" name="Freeform 3">
              <a:extLst>
                <a:ext uri="{FF2B5EF4-FFF2-40B4-BE49-F238E27FC236}">
                  <a16:creationId xmlns:a16="http://schemas.microsoft.com/office/drawing/2014/main" id="{BA25CFEE-100A-37D5-F08F-040C5B839637}"/>
                </a:ext>
              </a:extLst>
            </p:cNvPr>
            <p:cNvSpPr/>
            <p:nvPr/>
          </p:nvSpPr>
          <p:spPr>
            <a:xfrm>
              <a:off x="0" y="0"/>
              <a:ext cx="43449" cy="2727955"/>
            </a:xfrm>
            <a:custGeom>
              <a:avLst/>
              <a:gdLst/>
              <a:ahLst/>
              <a:cxnLst/>
              <a:rect l="l" t="t" r="r" b="b"/>
              <a:pathLst>
                <a:path w="43449" h="2727955">
                  <a:moveTo>
                    <a:pt x="0" y="0"/>
                  </a:moveTo>
                  <a:lnTo>
                    <a:pt x="43449" y="0"/>
                  </a:lnTo>
                  <a:lnTo>
                    <a:pt x="43449" y="2727955"/>
                  </a:lnTo>
                  <a:lnTo>
                    <a:pt x="0" y="2727955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0" name="TextBox 4">
              <a:extLst>
                <a:ext uri="{FF2B5EF4-FFF2-40B4-BE49-F238E27FC236}">
                  <a16:creationId xmlns:a16="http://schemas.microsoft.com/office/drawing/2014/main" id="{DDC48000-0229-821D-162F-B9CE813A52AB}"/>
                </a:ext>
              </a:extLst>
            </p:cNvPr>
            <p:cNvSpPr txBox="1"/>
            <p:nvPr/>
          </p:nvSpPr>
          <p:spPr>
            <a:xfrm>
              <a:off x="0" y="-47625"/>
              <a:ext cx="43449" cy="27755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grpSp>
        <p:nvGrpSpPr>
          <p:cNvPr id="11" name="Group 5">
            <a:extLst>
              <a:ext uri="{FF2B5EF4-FFF2-40B4-BE49-F238E27FC236}">
                <a16:creationId xmlns:a16="http://schemas.microsoft.com/office/drawing/2014/main" id="{58209582-882E-1320-5B45-F2D6CB39A62E}"/>
              </a:ext>
            </a:extLst>
          </p:cNvPr>
          <p:cNvGrpSpPr/>
          <p:nvPr/>
        </p:nvGrpSpPr>
        <p:grpSpPr>
          <a:xfrm rot="5400000">
            <a:off x="9096474" y="-9096474"/>
            <a:ext cx="164969" cy="18357916"/>
            <a:chOff x="0" y="0"/>
            <a:chExt cx="43449" cy="4835007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72769C0F-AED8-B403-FBBD-12DCA25B19DB}"/>
                </a:ext>
              </a:extLst>
            </p:cNvPr>
            <p:cNvSpPr/>
            <p:nvPr/>
          </p:nvSpPr>
          <p:spPr>
            <a:xfrm>
              <a:off x="0" y="0"/>
              <a:ext cx="43449" cy="4835007"/>
            </a:xfrm>
            <a:custGeom>
              <a:avLst/>
              <a:gdLst/>
              <a:ahLst/>
              <a:cxnLst/>
              <a:rect l="l" t="t" r="r" b="b"/>
              <a:pathLst>
                <a:path w="43449" h="4835007">
                  <a:moveTo>
                    <a:pt x="0" y="0"/>
                  </a:moveTo>
                  <a:lnTo>
                    <a:pt x="43449" y="0"/>
                  </a:lnTo>
                  <a:lnTo>
                    <a:pt x="43449" y="4835007"/>
                  </a:lnTo>
                  <a:lnTo>
                    <a:pt x="0" y="4835007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3" name="TextBox 7">
              <a:extLst>
                <a:ext uri="{FF2B5EF4-FFF2-40B4-BE49-F238E27FC236}">
                  <a16:creationId xmlns:a16="http://schemas.microsoft.com/office/drawing/2014/main" id="{9146B882-72DD-2D93-6E37-4C75C61067F5}"/>
                </a:ext>
              </a:extLst>
            </p:cNvPr>
            <p:cNvSpPr txBox="1"/>
            <p:nvPr/>
          </p:nvSpPr>
          <p:spPr>
            <a:xfrm>
              <a:off x="0" y="-47625"/>
              <a:ext cx="43449" cy="48826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grpSp>
        <p:nvGrpSpPr>
          <p:cNvPr id="14" name="Group 8">
            <a:extLst>
              <a:ext uri="{FF2B5EF4-FFF2-40B4-BE49-F238E27FC236}">
                <a16:creationId xmlns:a16="http://schemas.microsoft.com/office/drawing/2014/main" id="{F88AF513-AE1E-2A1B-19FD-A65A9DEAD2C7}"/>
              </a:ext>
            </a:extLst>
          </p:cNvPr>
          <p:cNvGrpSpPr/>
          <p:nvPr/>
        </p:nvGrpSpPr>
        <p:grpSpPr>
          <a:xfrm>
            <a:off x="18123031" y="0"/>
            <a:ext cx="164969" cy="10357703"/>
            <a:chOff x="0" y="0"/>
            <a:chExt cx="43449" cy="2727955"/>
          </a:xfrm>
        </p:grpSpPr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69F9C877-AFEB-97EF-EBE5-9AF72FDC951C}"/>
                </a:ext>
              </a:extLst>
            </p:cNvPr>
            <p:cNvSpPr/>
            <p:nvPr/>
          </p:nvSpPr>
          <p:spPr>
            <a:xfrm>
              <a:off x="0" y="0"/>
              <a:ext cx="43449" cy="2727955"/>
            </a:xfrm>
            <a:custGeom>
              <a:avLst/>
              <a:gdLst/>
              <a:ahLst/>
              <a:cxnLst/>
              <a:rect l="l" t="t" r="r" b="b"/>
              <a:pathLst>
                <a:path w="43449" h="2727955">
                  <a:moveTo>
                    <a:pt x="0" y="0"/>
                  </a:moveTo>
                  <a:lnTo>
                    <a:pt x="43449" y="0"/>
                  </a:lnTo>
                  <a:lnTo>
                    <a:pt x="43449" y="2727955"/>
                  </a:lnTo>
                  <a:lnTo>
                    <a:pt x="0" y="2727955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6" name="TextBox 10">
              <a:extLst>
                <a:ext uri="{FF2B5EF4-FFF2-40B4-BE49-F238E27FC236}">
                  <a16:creationId xmlns:a16="http://schemas.microsoft.com/office/drawing/2014/main" id="{997B709B-5EB1-5917-35E0-4474166ABE31}"/>
                </a:ext>
              </a:extLst>
            </p:cNvPr>
            <p:cNvSpPr txBox="1"/>
            <p:nvPr/>
          </p:nvSpPr>
          <p:spPr>
            <a:xfrm>
              <a:off x="0" y="-47625"/>
              <a:ext cx="43449" cy="27755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grpSp>
        <p:nvGrpSpPr>
          <p:cNvPr id="17" name="Group 11">
            <a:extLst>
              <a:ext uri="{FF2B5EF4-FFF2-40B4-BE49-F238E27FC236}">
                <a16:creationId xmlns:a16="http://schemas.microsoft.com/office/drawing/2014/main" id="{7CFCF7DD-3FEC-96FC-BD48-E1709BAF9948}"/>
              </a:ext>
            </a:extLst>
          </p:cNvPr>
          <p:cNvGrpSpPr/>
          <p:nvPr/>
        </p:nvGrpSpPr>
        <p:grpSpPr>
          <a:xfrm rot="5400000">
            <a:off x="8944074" y="1025558"/>
            <a:ext cx="164969" cy="18357916"/>
            <a:chOff x="0" y="0"/>
            <a:chExt cx="43449" cy="4835007"/>
          </a:xfrm>
        </p:grpSpPr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61826444-5CF8-3665-07E8-8DC2A2114546}"/>
                </a:ext>
              </a:extLst>
            </p:cNvPr>
            <p:cNvSpPr/>
            <p:nvPr/>
          </p:nvSpPr>
          <p:spPr>
            <a:xfrm>
              <a:off x="0" y="0"/>
              <a:ext cx="43449" cy="4835007"/>
            </a:xfrm>
            <a:custGeom>
              <a:avLst/>
              <a:gdLst/>
              <a:ahLst/>
              <a:cxnLst/>
              <a:rect l="l" t="t" r="r" b="b"/>
              <a:pathLst>
                <a:path w="43449" h="4835007">
                  <a:moveTo>
                    <a:pt x="0" y="0"/>
                  </a:moveTo>
                  <a:lnTo>
                    <a:pt x="43449" y="0"/>
                  </a:lnTo>
                  <a:lnTo>
                    <a:pt x="43449" y="4835007"/>
                  </a:lnTo>
                  <a:lnTo>
                    <a:pt x="0" y="4835007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9" name="TextBox 13">
              <a:extLst>
                <a:ext uri="{FF2B5EF4-FFF2-40B4-BE49-F238E27FC236}">
                  <a16:creationId xmlns:a16="http://schemas.microsoft.com/office/drawing/2014/main" id="{8FC8D748-7989-271E-F70B-3A2BB8298BBC}"/>
                </a:ext>
              </a:extLst>
            </p:cNvPr>
            <p:cNvSpPr txBox="1"/>
            <p:nvPr/>
          </p:nvSpPr>
          <p:spPr>
            <a:xfrm>
              <a:off x="0" y="-47625"/>
              <a:ext cx="43449" cy="48826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sp>
        <p:nvSpPr>
          <p:cNvPr id="20" name="Freeform 14">
            <a:extLst>
              <a:ext uri="{FF2B5EF4-FFF2-40B4-BE49-F238E27FC236}">
                <a16:creationId xmlns:a16="http://schemas.microsoft.com/office/drawing/2014/main" id="{8D9F8348-9A6A-4557-E2D6-08FC5FD049DD}"/>
              </a:ext>
            </a:extLst>
          </p:cNvPr>
          <p:cNvSpPr/>
          <p:nvPr/>
        </p:nvSpPr>
        <p:spPr>
          <a:xfrm>
            <a:off x="362441" y="327488"/>
            <a:ext cx="2343235" cy="471576"/>
          </a:xfrm>
          <a:custGeom>
            <a:avLst/>
            <a:gdLst/>
            <a:ahLst/>
            <a:cxnLst/>
            <a:rect l="l" t="t" r="r" b="b"/>
            <a:pathLst>
              <a:path w="2343235" h="471576">
                <a:moveTo>
                  <a:pt x="0" y="0"/>
                </a:moveTo>
                <a:lnTo>
                  <a:pt x="2343235" y="0"/>
                </a:lnTo>
                <a:lnTo>
                  <a:pt x="2343235" y="471577"/>
                </a:lnTo>
                <a:lnTo>
                  <a:pt x="0" y="4715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1" name="Freeform 15">
            <a:extLst>
              <a:ext uri="{FF2B5EF4-FFF2-40B4-BE49-F238E27FC236}">
                <a16:creationId xmlns:a16="http://schemas.microsoft.com/office/drawing/2014/main" id="{CABD3C11-78AC-EA59-6D28-CA0C6038BC63}"/>
              </a:ext>
            </a:extLst>
          </p:cNvPr>
          <p:cNvSpPr/>
          <p:nvPr/>
        </p:nvSpPr>
        <p:spPr>
          <a:xfrm>
            <a:off x="15840708" y="375880"/>
            <a:ext cx="1929191" cy="594449"/>
          </a:xfrm>
          <a:custGeom>
            <a:avLst/>
            <a:gdLst/>
            <a:ahLst/>
            <a:cxnLst/>
            <a:rect l="l" t="t" r="r" b="b"/>
            <a:pathLst>
              <a:path w="1929191" h="594449">
                <a:moveTo>
                  <a:pt x="0" y="0"/>
                </a:moveTo>
                <a:lnTo>
                  <a:pt x="1929190" y="0"/>
                </a:lnTo>
                <a:lnTo>
                  <a:pt x="1929190" y="594450"/>
                </a:lnTo>
                <a:lnTo>
                  <a:pt x="0" y="5944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0704" b="-14781"/>
            </a:stretch>
          </a:blipFill>
        </p:spPr>
        <p:txBody>
          <a:bodyPr/>
          <a:lstStyle/>
          <a:p>
            <a:endParaRPr lang="fr-FR"/>
          </a:p>
        </p:txBody>
      </p:sp>
      <p:graphicFrame>
        <p:nvGraphicFramePr>
          <p:cNvPr id="24" name="Espace réservé du contenu 5">
            <a:extLst>
              <a:ext uri="{FF2B5EF4-FFF2-40B4-BE49-F238E27FC236}">
                <a16:creationId xmlns:a16="http://schemas.microsoft.com/office/drawing/2014/main" id="{7F252CEB-306C-FA9B-36E2-DD7B017E833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27314982"/>
              </p:ext>
            </p:extLst>
          </p:nvPr>
        </p:nvGraphicFramePr>
        <p:xfrm>
          <a:off x="1338455" y="1334742"/>
          <a:ext cx="15611091" cy="74678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5" name="Ellipse 24">
            <a:extLst>
              <a:ext uri="{FF2B5EF4-FFF2-40B4-BE49-F238E27FC236}">
                <a16:creationId xmlns:a16="http://schemas.microsoft.com/office/drawing/2014/main" id="{DCCD7EE3-A187-A811-1109-AD88B2D91244}"/>
              </a:ext>
            </a:extLst>
          </p:cNvPr>
          <p:cNvSpPr/>
          <p:nvPr/>
        </p:nvSpPr>
        <p:spPr>
          <a:xfrm>
            <a:off x="12801600" y="2140103"/>
            <a:ext cx="4386075" cy="597519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173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ED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248565" y="768562"/>
            <a:ext cx="11643246" cy="11017422"/>
          </a:xfrm>
          <a:custGeom>
            <a:avLst/>
            <a:gdLst/>
            <a:ahLst/>
            <a:cxnLst/>
            <a:rect l="l" t="t" r="r" b="b"/>
            <a:pathLst>
              <a:path w="11643246" h="11017422">
                <a:moveTo>
                  <a:pt x="0" y="0"/>
                </a:moveTo>
                <a:lnTo>
                  <a:pt x="11643246" y="0"/>
                </a:lnTo>
                <a:lnTo>
                  <a:pt x="11643246" y="11017421"/>
                </a:lnTo>
                <a:lnTo>
                  <a:pt x="0" y="110174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TextBox 3"/>
          <p:cNvSpPr txBox="1"/>
          <p:nvPr/>
        </p:nvSpPr>
        <p:spPr>
          <a:xfrm>
            <a:off x="812313" y="2875171"/>
            <a:ext cx="9415049" cy="3402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2412"/>
              </a:lnSpc>
            </a:pPr>
            <a:r>
              <a:rPr lang="en-US" sz="13640" b="1" spc="518" dirty="0" err="1">
                <a:solidFill>
                  <a:srgbClr val="FFFFFF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Restez</a:t>
            </a:r>
            <a:r>
              <a:rPr lang="en-US" sz="13640" b="1" spc="518" dirty="0">
                <a:solidFill>
                  <a:srgbClr val="FFFFFF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 </a:t>
            </a:r>
          </a:p>
          <a:p>
            <a:pPr algn="just">
              <a:lnSpc>
                <a:spcPts val="12412"/>
              </a:lnSpc>
            </a:pPr>
            <a:r>
              <a:rPr lang="en-US" sz="13640" b="1" spc="518" dirty="0" err="1">
                <a:solidFill>
                  <a:srgbClr val="FFFFFF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informés</a:t>
            </a:r>
            <a:endParaRPr lang="en-US" sz="13640" b="1" spc="518" dirty="0">
              <a:solidFill>
                <a:srgbClr val="FFFFFF"/>
              </a:solidFill>
              <a:latin typeface="Poppins Semi-Bold"/>
              <a:ea typeface="Poppins Semi-Bold"/>
              <a:cs typeface="Poppins Semi-Bold"/>
              <a:sym typeface="Poppins Semi-Bold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6019800" y="-1943100"/>
            <a:ext cx="6594121" cy="3294623"/>
            <a:chOff x="0" y="0"/>
            <a:chExt cx="1736723" cy="86772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736723" cy="867720"/>
            </a:xfrm>
            <a:custGeom>
              <a:avLst/>
              <a:gdLst/>
              <a:ahLst/>
              <a:cxnLst/>
              <a:rect l="l" t="t" r="r" b="b"/>
              <a:pathLst>
                <a:path w="1736723" h="867720">
                  <a:moveTo>
                    <a:pt x="59877" y="0"/>
                  </a:moveTo>
                  <a:lnTo>
                    <a:pt x="1676846" y="0"/>
                  </a:lnTo>
                  <a:cubicBezTo>
                    <a:pt x="1709915" y="0"/>
                    <a:pt x="1736723" y="26808"/>
                    <a:pt x="1736723" y="59877"/>
                  </a:cubicBezTo>
                  <a:lnTo>
                    <a:pt x="1736723" y="807842"/>
                  </a:lnTo>
                  <a:cubicBezTo>
                    <a:pt x="1736723" y="823723"/>
                    <a:pt x="1730415" y="838953"/>
                    <a:pt x="1719186" y="850182"/>
                  </a:cubicBezTo>
                  <a:cubicBezTo>
                    <a:pt x="1707956" y="861411"/>
                    <a:pt x="1692727" y="867720"/>
                    <a:pt x="1676846" y="867720"/>
                  </a:cubicBezTo>
                  <a:lnTo>
                    <a:pt x="59877" y="867720"/>
                  </a:lnTo>
                  <a:cubicBezTo>
                    <a:pt x="26808" y="867720"/>
                    <a:pt x="0" y="840912"/>
                    <a:pt x="0" y="807842"/>
                  </a:cubicBezTo>
                  <a:lnTo>
                    <a:pt x="0" y="59877"/>
                  </a:lnTo>
                  <a:cubicBezTo>
                    <a:pt x="0" y="26808"/>
                    <a:pt x="26808" y="0"/>
                    <a:pt x="59877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9050"/>
              <a:ext cx="1736723" cy="8486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41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7265268" y="115700"/>
            <a:ext cx="3757463" cy="751493"/>
          </a:xfrm>
          <a:custGeom>
            <a:avLst/>
            <a:gdLst/>
            <a:ahLst/>
            <a:cxnLst/>
            <a:rect l="l" t="t" r="r" b="b"/>
            <a:pathLst>
              <a:path w="3757463" h="751493">
                <a:moveTo>
                  <a:pt x="0" y="0"/>
                </a:moveTo>
                <a:lnTo>
                  <a:pt x="3757464" y="0"/>
                </a:lnTo>
                <a:lnTo>
                  <a:pt x="3757464" y="751492"/>
                </a:lnTo>
                <a:lnTo>
                  <a:pt x="0" y="7514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TextBox 8"/>
          <p:cNvSpPr txBox="1"/>
          <p:nvPr/>
        </p:nvSpPr>
        <p:spPr>
          <a:xfrm>
            <a:off x="882586" y="6121179"/>
            <a:ext cx="7634585" cy="5571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82"/>
              </a:lnSpc>
              <a:spcBef>
                <a:spcPct val="0"/>
              </a:spcBef>
            </a:pPr>
            <a:r>
              <a:rPr lang="en-US" sz="3745" b="1">
                <a:solidFill>
                  <a:srgbClr val="006937"/>
                </a:solidFill>
                <a:latin typeface="Poppins Bold"/>
                <a:ea typeface="Poppins Bold"/>
                <a:cs typeface="Poppins Bold"/>
                <a:sym typeface="Poppins Bold"/>
              </a:rPr>
              <a:t>DES PROCHAINES CONFÉRENCES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248565" y="850367"/>
            <a:ext cx="6020378" cy="3566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66"/>
              </a:lnSpc>
              <a:spcBef>
                <a:spcPct val="0"/>
              </a:spcBef>
            </a:pPr>
            <a:r>
              <a:rPr lang="en-US" sz="2354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Le </a:t>
            </a:r>
            <a:r>
              <a:rPr lang="en-US" sz="2354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média</a:t>
            </a:r>
            <a:r>
              <a:rPr lang="en-US" sz="2354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social de </a:t>
            </a:r>
            <a:r>
              <a:rPr lang="en-US" sz="2354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tous</a:t>
            </a:r>
            <a:r>
              <a:rPr lang="en-US" sz="2354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les </a:t>
            </a:r>
            <a:r>
              <a:rPr lang="en-US" sz="2354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provençaux</a:t>
            </a:r>
            <a:r>
              <a:rPr lang="en-US" sz="2354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0704837" y="3903777"/>
            <a:ext cx="2537618" cy="2537618"/>
            <a:chOff x="0" y="0"/>
            <a:chExt cx="3383490" cy="338349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383490" cy="3383490"/>
            </a:xfrm>
            <a:custGeom>
              <a:avLst/>
              <a:gdLst/>
              <a:ahLst/>
              <a:cxnLst/>
              <a:rect l="l" t="t" r="r" b="b"/>
              <a:pathLst>
                <a:path w="3383490" h="3383490">
                  <a:moveTo>
                    <a:pt x="0" y="0"/>
                  </a:moveTo>
                  <a:lnTo>
                    <a:pt x="3383490" y="0"/>
                  </a:lnTo>
                  <a:lnTo>
                    <a:pt x="3383490" y="3383490"/>
                  </a:lnTo>
                  <a:lnTo>
                    <a:pt x="0" y="3383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4693664" y="2023092"/>
            <a:ext cx="2594446" cy="2594446"/>
            <a:chOff x="0" y="0"/>
            <a:chExt cx="3459261" cy="345926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459261" cy="3459261"/>
            </a:xfrm>
            <a:custGeom>
              <a:avLst/>
              <a:gdLst/>
              <a:ahLst/>
              <a:cxnLst/>
              <a:rect l="l" t="t" r="r" b="b"/>
              <a:pathLst>
                <a:path w="3459261" h="3459261">
                  <a:moveTo>
                    <a:pt x="0" y="0"/>
                  </a:moveTo>
                  <a:lnTo>
                    <a:pt x="3459261" y="0"/>
                  </a:lnTo>
                  <a:lnTo>
                    <a:pt x="3459261" y="3459261"/>
                  </a:lnTo>
                  <a:lnTo>
                    <a:pt x="0" y="34592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4750492" y="2079920"/>
            <a:ext cx="2537618" cy="2537618"/>
            <a:chOff x="0" y="0"/>
            <a:chExt cx="3383490" cy="338349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383490" cy="3383490"/>
            </a:xfrm>
            <a:custGeom>
              <a:avLst/>
              <a:gdLst/>
              <a:ahLst/>
              <a:cxnLst/>
              <a:rect l="l" t="t" r="r" b="b"/>
              <a:pathLst>
                <a:path w="3383490" h="3383490">
                  <a:moveTo>
                    <a:pt x="0" y="0"/>
                  </a:moveTo>
                  <a:lnTo>
                    <a:pt x="3383490" y="0"/>
                  </a:lnTo>
                  <a:lnTo>
                    <a:pt x="3383490" y="3383490"/>
                  </a:lnTo>
                  <a:lnTo>
                    <a:pt x="0" y="3383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48400" y="164969"/>
            <a:ext cx="5791200" cy="1143000"/>
          </a:xfrm>
        </p:spPr>
        <p:txBody>
          <a:bodyPr>
            <a:normAutofit fontScale="90000"/>
          </a:bodyPr>
          <a:lstStyle/>
          <a:p>
            <a:r>
              <a:rPr lang="fr-FR" b="1" dirty="0">
                <a:latin typeface="Poppins" panose="00000500000000000000" pitchFamily="2" charset="0"/>
                <a:cs typeface="Poppins" panose="00000500000000000000" pitchFamily="2" charset="0"/>
              </a:rPr>
              <a:t>Motivations du refus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31259" y="1969735"/>
            <a:ext cx="16152694" cy="60959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4000" dirty="0">
                <a:latin typeface="+mj-lt"/>
                <a:cs typeface="Poppins" panose="00000500000000000000" pitchFamily="2" charset="0"/>
              </a:rPr>
              <a:t>Plusieurs raisons amènent à l’opposition au don des organes en cas de décès: </a:t>
            </a:r>
          </a:p>
          <a:p>
            <a:pPr marL="0" indent="0">
              <a:buNone/>
            </a:pPr>
            <a:endParaRPr lang="fr-FR" sz="4000" dirty="0">
              <a:latin typeface="+mj-lt"/>
              <a:cs typeface="Poppins" panose="00000500000000000000" pitchFamily="2" charset="0"/>
            </a:endParaRPr>
          </a:p>
          <a:p>
            <a:r>
              <a:rPr lang="fr-FR" sz="4000" dirty="0">
                <a:latin typeface="+mj-lt"/>
                <a:cs typeface="Poppins" panose="00000500000000000000" pitchFamily="2" charset="0"/>
              </a:rPr>
              <a:t>Refus du patient de son vivant </a:t>
            </a:r>
          </a:p>
          <a:p>
            <a:r>
              <a:rPr lang="fr-FR" sz="4000" dirty="0">
                <a:latin typeface="+mj-lt"/>
                <a:cs typeface="Poppins" panose="00000500000000000000" pitchFamily="2" charset="0"/>
              </a:rPr>
              <a:t>Refus des proches </a:t>
            </a:r>
          </a:p>
          <a:p>
            <a:pPr marL="0" indent="0">
              <a:buNone/>
            </a:pPr>
            <a:r>
              <a:rPr lang="fr-FR" sz="4000" dirty="0">
                <a:latin typeface="+mj-lt"/>
                <a:cs typeface="Poppins" panose="00000500000000000000" pitchFamily="2" charset="0"/>
              </a:rPr>
              <a:t>   1) religion </a:t>
            </a:r>
          </a:p>
          <a:p>
            <a:pPr marL="0" indent="0">
              <a:buNone/>
            </a:pPr>
            <a:r>
              <a:rPr lang="fr-FR" sz="4000" dirty="0">
                <a:latin typeface="+mj-lt"/>
                <a:cs typeface="Poppins" panose="00000500000000000000" pitchFamily="2" charset="0"/>
              </a:rPr>
              <a:t>   2) intégrité du corps </a:t>
            </a:r>
          </a:p>
          <a:p>
            <a:pPr marL="0" indent="0">
              <a:buNone/>
            </a:pPr>
            <a:r>
              <a:rPr lang="fr-FR" sz="4000" dirty="0">
                <a:latin typeface="+mj-lt"/>
                <a:cs typeface="Poppins" panose="00000500000000000000" pitchFamily="2" charset="0"/>
              </a:rPr>
              <a:t>   3) révolte contre la société</a:t>
            </a:r>
          </a:p>
          <a:p>
            <a:pPr marL="0" indent="0">
              <a:buNone/>
            </a:pPr>
            <a:r>
              <a:rPr lang="fr-FR" sz="4000" dirty="0">
                <a:latin typeface="+mj-lt"/>
                <a:cs typeface="Poppins" panose="00000500000000000000" pitchFamily="2" charset="0"/>
              </a:rPr>
              <a:t>   4) déni de la mort  </a:t>
            </a:r>
          </a:p>
          <a:p>
            <a:pPr marL="0" indent="0">
              <a:buNone/>
            </a:pPr>
            <a:endParaRPr lang="fr-FR" dirty="0"/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E0A4E2A9-C958-71C4-22D2-DFCE174CD844}"/>
              </a:ext>
            </a:extLst>
          </p:cNvPr>
          <p:cNvGrpSpPr/>
          <p:nvPr/>
        </p:nvGrpSpPr>
        <p:grpSpPr>
          <a:xfrm>
            <a:off x="0" y="-70703"/>
            <a:ext cx="164969" cy="10357703"/>
            <a:chOff x="0" y="0"/>
            <a:chExt cx="43449" cy="2727955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052E0A7B-55FE-05F1-DB37-A8B5E9A738D3}"/>
                </a:ext>
              </a:extLst>
            </p:cNvPr>
            <p:cNvSpPr/>
            <p:nvPr/>
          </p:nvSpPr>
          <p:spPr>
            <a:xfrm>
              <a:off x="0" y="0"/>
              <a:ext cx="43449" cy="2727955"/>
            </a:xfrm>
            <a:custGeom>
              <a:avLst/>
              <a:gdLst/>
              <a:ahLst/>
              <a:cxnLst/>
              <a:rect l="l" t="t" r="r" b="b"/>
              <a:pathLst>
                <a:path w="43449" h="2727955">
                  <a:moveTo>
                    <a:pt x="0" y="0"/>
                  </a:moveTo>
                  <a:lnTo>
                    <a:pt x="43449" y="0"/>
                  </a:lnTo>
                  <a:lnTo>
                    <a:pt x="43449" y="2727955"/>
                  </a:lnTo>
                  <a:lnTo>
                    <a:pt x="0" y="2727955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6" name="TextBox 4">
              <a:extLst>
                <a:ext uri="{FF2B5EF4-FFF2-40B4-BE49-F238E27FC236}">
                  <a16:creationId xmlns:a16="http://schemas.microsoft.com/office/drawing/2014/main" id="{79E463E1-C12F-03AA-C46C-B5E3D092D7B4}"/>
                </a:ext>
              </a:extLst>
            </p:cNvPr>
            <p:cNvSpPr txBox="1"/>
            <p:nvPr/>
          </p:nvSpPr>
          <p:spPr>
            <a:xfrm>
              <a:off x="0" y="-47625"/>
              <a:ext cx="43449" cy="27755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grpSp>
        <p:nvGrpSpPr>
          <p:cNvPr id="7" name="Group 5">
            <a:extLst>
              <a:ext uri="{FF2B5EF4-FFF2-40B4-BE49-F238E27FC236}">
                <a16:creationId xmlns:a16="http://schemas.microsoft.com/office/drawing/2014/main" id="{0EBADA25-D509-07B6-57B6-5FD748B3BFD1}"/>
              </a:ext>
            </a:extLst>
          </p:cNvPr>
          <p:cNvGrpSpPr/>
          <p:nvPr/>
        </p:nvGrpSpPr>
        <p:grpSpPr>
          <a:xfrm rot="5400000">
            <a:off x="9096474" y="-9096474"/>
            <a:ext cx="164969" cy="18357916"/>
            <a:chOff x="0" y="0"/>
            <a:chExt cx="43449" cy="4835007"/>
          </a:xfrm>
        </p:grpSpPr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26456C44-68FB-6F44-2E65-B192C9C2B4AB}"/>
                </a:ext>
              </a:extLst>
            </p:cNvPr>
            <p:cNvSpPr/>
            <p:nvPr/>
          </p:nvSpPr>
          <p:spPr>
            <a:xfrm>
              <a:off x="0" y="0"/>
              <a:ext cx="43449" cy="4835007"/>
            </a:xfrm>
            <a:custGeom>
              <a:avLst/>
              <a:gdLst/>
              <a:ahLst/>
              <a:cxnLst/>
              <a:rect l="l" t="t" r="r" b="b"/>
              <a:pathLst>
                <a:path w="43449" h="4835007">
                  <a:moveTo>
                    <a:pt x="0" y="0"/>
                  </a:moveTo>
                  <a:lnTo>
                    <a:pt x="43449" y="0"/>
                  </a:lnTo>
                  <a:lnTo>
                    <a:pt x="43449" y="4835007"/>
                  </a:lnTo>
                  <a:lnTo>
                    <a:pt x="0" y="4835007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9" name="TextBox 7">
              <a:extLst>
                <a:ext uri="{FF2B5EF4-FFF2-40B4-BE49-F238E27FC236}">
                  <a16:creationId xmlns:a16="http://schemas.microsoft.com/office/drawing/2014/main" id="{8EB24660-E97F-2290-D6BC-8D4E545A9BB8}"/>
                </a:ext>
              </a:extLst>
            </p:cNvPr>
            <p:cNvSpPr txBox="1"/>
            <p:nvPr/>
          </p:nvSpPr>
          <p:spPr>
            <a:xfrm>
              <a:off x="0" y="-47625"/>
              <a:ext cx="43449" cy="48826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grpSp>
        <p:nvGrpSpPr>
          <p:cNvPr id="10" name="Group 8">
            <a:extLst>
              <a:ext uri="{FF2B5EF4-FFF2-40B4-BE49-F238E27FC236}">
                <a16:creationId xmlns:a16="http://schemas.microsoft.com/office/drawing/2014/main" id="{7F34B712-F7D8-329B-5AA2-80BA55F63490}"/>
              </a:ext>
            </a:extLst>
          </p:cNvPr>
          <p:cNvGrpSpPr/>
          <p:nvPr/>
        </p:nvGrpSpPr>
        <p:grpSpPr>
          <a:xfrm>
            <a:off x="18123031" y="0"/>
            <a:ext cx="164969" cy="10357703"/>
            <a:chOff x="0" y="0"/>
            <a:chExt cx="43449" cy="2727955"/>
          </a:xfrm>
        </p:grpSpPr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5C93D6E1-22B4-06DB-12E4-2EB514B9C248}"/>
                </a:ext>
              </a:extLst>
            </p:cNvPr>
            <p:cNvSpPr/>
            <p:nvPr/>
          </p:nvSpPr>
          <p:spPr>
            <a:xfrm>
              <a:off x="0" y="0"/>
              <a:ext cx="43449" cy="2727955"/>
            </a:xfrm>
            <a:custGeom>
              <a:avLst/>
              <a:gdLst/>
              <a:ahLst/>
              <a:cxnLst/>
              <a:rect l="l" t="t" r="r" b="b"/>
              <a:pathLst>
                <a:path w="43449" h="2727955">
                  <a:moveTo>
                    <a:pt x="0" y="0"/>
                  </a:moveTo>
                  <a:lnTo>
                    <a:pt x="43449" y="0"/>
                  </a:lnTo>
                  <a:lnTo>
                    <a:pt x="43449" y="2727955"/>
                  </a:lnTo>
                  <a:lnTo>
                    <a:pt x="0" y="2727955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2" name="TextBox 10">
              <a:extLst>
                <a:ext uri="{FF2B5EF4-FFF2-40B4-BE49-F238E27FC236}">
                  <a16:creationId xmlns:a16="http://schemas.microsoft.com/office/drawing/2014/main" id="{36FE0029-BCFF-E12D-4CE5-C9BC03668DB4}"/>
                </a:ext>
              </a:extLst>
            </p:cNvPr>
            <p:cNvSpPr txBox="1"/>
            <p:nvPr/>
          </p:nvSpPr>
          <p:spPr>
            <a:xfrm>
              <a:off x="0" y="-47625"/>
              <a:ext cx="43449" cy="27755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grpSp>
        <p:nvGrpSpPr>
          <p:cNvPr id="13" name="Group 11">
            <a:extLst>
              <a:ext uri="{FF2B5EF4-FFF2-40B4-BE49-F238E27FC236}">
                <a16:creationId xmlns:a16="http://schemas.microsoft.com/office/drawing/2014/main" id="{BF71AD30-6AE0-620D-C127-61767555F723}"/>
              </a:ext>
            </a:extLst>
          </p:cNvPr>
          <p:cNvGrpSpPr/>
          <p:nvPr/>
        </p:nvGrpSpPr>
        <p:grpSpPr>
          <a:xfrm rot="5400000">
            <a:off x="8944074" y="1025558"/>
            <a:ext cx="164969" cy="18357916"/>
            <a:chOff x="0" y="0"/>
            <a:chExt cx="43449" cy="4835007"/>
          </a:xfrm>
        </p:grpSpPr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4386E9F1-4FA3-6501-85EF-208F54070296}"/>
                </a:ext>
              </a:extLst>
            </p:cNvPr>
            <p:cNvSpPr/>
            <p:nvPr/>
          </p:nvSpPr>
          <p:spPr>
            <a:xfrm>
              <a:off x="0" y="0"/>
              <a:ext cx="43449" cy="4835007"/>
            </a:xfrm>
            <a:custGeom>
              <a:avLst/>
              <a:gdLst/>
              <a:ahLst/>
              <a:cxnLst/>
              <a:rect l="l" t="t" r="r" b="b"/>
              <a:pathLst>
                <a:path w="43449" h="4835007">
                  <a:moveTo>
                    <a:pt x="0" y="0"/>
                  </a:moveTo>
                  <a:lnTo>
                    <a:pt x="43449" y="0"/>
                  </a:lnTo>
                  <a:lnTo>
                    <a:pt x="43449" y="4835007"/>
                  </a:lnTo>
                  <a:lnTo>
                    <a:pt x="0" y="4835007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5" name="TextBox 13">
              <a:extLst>
                <a:ext uri="{FF2B5EF4-FFF2-40B4-BE49-F238E27FC236}">
                  <a16:creationId xmlns:a16="http://schemas.microsoft.com/office/drawing/2014/main" id="{C26D8481-E31B-F565-DC7C-81E344EC361C}"/>
                </a:ext>
              </a:extLst>
            </p:cNvPr>
            <p:cNvSpPr txBox="1"/>
            <p:nvPr/>
          </p:nvSpPr>
          <p:spPr>
            <a:xfrm>
              <a:off x="0" y="-47625"/>
              <a:ext cx="43449" cy="48826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sp>
        <p:nvSpPr>
          <p:cNvPr id="16" name="Freeform 14">
            <a:extLst>
              <a:ext uri="{FF2B5EF4-FFF2-40B4-BE49-F238E27FC236}">
                <a16:creationId xmlns:a16="http://schemas.microsoft.com/office/drawing/2014/main" id="{33132A50-5B02-BE4D-D7DF-46E492F521EC}"/>
              </a:ext>
            </a:extLst>
          </p:cNvPr>
          <p:cNvSpPr/>
          <p:nvPr/>
        </p:nvSpPr>
        <p:spPr>
          <a:xfrm>
            <a:off x="362441" y="327488"/>
            <a:ext cx="2343235" cy="471576"/>
          </a:xfrm>
          <a:custGeom>
            <a:avLst/>
            <a:gdLst/>
            <a:ahLst/>
            <a:cxnLst/>
            <a:rect l="l" t="t" r="r" b="b"/>
            <a:pathLst>
              <a:path w="2343235" h="471576">
                <a:moveTo>
                  <a:pt x="0" y="0"/>
                </a:moveTo>
                <a:lnTo>
                  <a:pt x="2343235" y="0"/>
                </a:lnTo>
                <a:lnTo>
                  <a:pt x="2343235" y="471577"/>
                </a:lnTo>
                <a:lnTo>
                  <a:pt x="0" y="4715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7" name="Freeform 15">
            <a:extLst>
              <a:ext uri="{FF2B5EF4-FFF2-40B4-BE49-F238E27FC236}">
                <a16:creationId xmlns:a16="http://schemas.microsoft.com/office/drawing/2014/main" id="{46FBE4E6-A4DE-5D6B-E5B9-EBB0E0070277}"/>
              </a:ext>
            </a:extLst>
          </p:cNvPr>
          <p:cNvSpPr/>
          <p:nvPr/>
        </p:nvSpPr>
        <p:spPr>
          <a:xfrm>
            <a:off x="15840708" y="375880"/>
            <a:ext cx="1929191" cy="594449"/>
          </a:xfrm>
          <a:custGeom>
            <a:avLst/>
            <a:gdLst/>
            <a:ahLst/>
            <a:cxnLst/>
            <a:rect l="l" t="t" r="r" b="b"/>
            <a:pathLst>
              <a:path w="1929191" h="594449">
                <a:moveTo>
                  <a:pt x="0" y="0"/>
                </a:moveTo>
                <a:lnTo>
                  <a:pt x="1929190" y="0"/>
                </a:lnTo>
                <a:lnTo>
                  <a:pt x="1929190" y="594450"/>
                </a:lnTo>
                <a:lnTo>
                  <a:pt x="0" y="5944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0704" b="-14781"/>
            </a:stretch>
          </a:blipFill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40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ED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96750" y="156512"/>
            <a:ext cx="17917139" cy="9949246"/>
            <a:chOff x="0" y="0"/>
            <a:chExt cx="9813914" cy="544958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813913" cy="5449589"/>
            </a:xfrm>
            <a:custGeom>
              <a:avLst/>
              <a:gdLst/>
              <a:ahLst/>
              <a:cxnLst/>
              <a:rect l="l" t="t" r="r" b="b"/>
              <a:pathLst>
                <a:path w="9813913" h="5449589">
                  <a:moveTo>
                    <a:pt x="0" y="0"/>
                  </a:moveTo>
                  <a:lnTo>
                    <a:pt x="9813913" y="0"/>
                  </a:lnTo>
                  <a:lnTo>
                    <a:pt x="9813913" y="5449589"/>
                  </a:lnTo>
                  <a:lnTo>
                    <a:pt x="0" y="544958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9050"/>
              <a:ext cx="9813914" cy="5430539"/>
            </a:xfrm>
            <a:prstGeom prst="rect">
              <a:avLst/>
            </a:prstGeom>
          </p:spPr>
          <p:txBody>
            <a:bodyPr lIns="16619" tIns="16619" rIns="16619" bIns="16619" rtlCol="0" anchor="ctr"/>
            <a:lstStyle/>
            <a:p>
              <a:pPr algn="ctr">
                <a:lnSpc>
                  <a:spcPts val="846"/>
                </a:lnSpc>
              </a:pPr>
              <a:endParaRPr/>
            </a:p>
            <a:p>
              <a:pPr algn="ctr">
                <a:lnSpc>
                  <a:spcPts val="846"/>
                </a:lnSpc>
              </a:pPr>
              <a:endParaRPr/>
            </a:p>
            <a:p>
              <a:pPr algn="ctr">
                <a:lnSpc>
                  <a:spcPts val="846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506442" y="821725"/>
            <a:ext cx="15334880" cy="895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18"/>
              </a:lnSpc>
            </a:pPr>
            <a:r>
              <a:rPr lang="en-US" sz="4941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QUE DISENT LES RELIGIONS DU DON D'ORGANES ? </a:t>
            </a:r>
          </a:p>
        </p:txBody>
      </p:sp>
      <p:sp>
        <p:nvSpPr>
          <p:cNvPr id="6" name="Freeform 6"/>
          <p:cNvSpPr/>
          <p:nvPr/>
        </p:nvSpPr>
        <p:spPr>
          <a:xfrm>
            <a:off x="895904" y="726883"/>
            <a:ext cx="1381758" cy="1053591"/>
          </a:xfrm>
          <a:custGeom>
            <a:avLst/>
            <a:gdLst/>
            <a:ahLst/>
            <a:cxnLst/>
            <a:rect l="l" t="t" r="r" b="b"/>
            <a:pathLst>
              <a:path w="1381758" h="1053591">
                <a:moveTo>
                  <a:pt x="0" y="0"/>
                </a:moveTo>
                <a:lnTo>
                  <a:pt x="1381758" y="0"/>
                </a:lnTo>
                <a:lnTo>
                  <a:pt x="1381758" y="1053591"/>
                </a:lnTo>
                <a:lnTo>
                  <a:pt x="0" y="10535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15061649" y="8856790"/>
            <a:ext cx="2606074" cy="803020"/>
          </a:xfrm>
          <a:custGeom>
            <a:avLst/>
            <a:gdLst/>
            <a:ahLst/>
            <a:cxnLst/>
            <a:rect l="l" t="t" r="r" b="b"/>
            <a:pathLst>
              <a:path w="2606074" h="803020">
                <a:moveTo>
                  <a:pt x="0" y="0"/>
                </a:moveTo>
                <a:lnTo>
                  <a:pt x="2606073" y="0"/>
                </a:lnTo>
                <a:lnTo>
                  <a:pt x="2606073" y="803020"/>
                </a:lnTo>
                <a:lnTo>
                  <a:pt x="0" y="8030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0704" b="-14781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577303" y="8856790"/>
            <a:ext cx="2748765" cy="553189"/>
          </a:xfrm>
          <a:custGeom>
            <a:avLst/>
            <a:gdLst/>
            <a:ahLst/>
            <a:cxnLst/>
            <a:rect l="l" t="t" r="r" b="b"/>
            <a:pathLst>
              <a:path w="2748765" h="553189">
                <a:moveTo>
                  <a:pt x="0" y="0"/>
                </a:moveTo>
                <a:lnTo>
                  <a:pt x="2748766" y="0"/>
                </a:lnTo>
                <a:lnTo>
                  <a:pt x="2748766" y="553189"/>
                </a:lnTo>
                <a:lnTo>
                  <a:pt x="0" y="55318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9" name="Group 9"/>
          <p:cNvGrpSpPr/>
          <p:nvPr/>
        </p:nvGrpSpPr>
        <p:grpSpPr>
          <a:xfrm>
            <a:off x="577303" y="3027774"/>
            <a:ext cx="5202696" cy="3760581"/>
            <a:chOff x="0" y="0"/>
            <a:chExt cx="1592318" cy="115095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592319" cy="1150950"/>
            </a:xfrm>
            <a:custGeom>
              <a:avLst/>
              <a:gdLst/>
              <a:ahLst/>
              <a:cxnLst/>
              <a:rect l="l" t="t" r="r" b="b"/>
              <a:pathLst>
                <a:path w="1592319" h="1150950">
                  <a:moveTo>
                    <a:pt x="29761" y="0"/>
                  </a:moveTo>
                  <a:lnTo>
                    <a:pt x="1562557" y="0"/>
                  </a:lnTo>
                  <a:cubicBezTo>
                    <a:pt x="1570450" y="0"/>
                    <a:pt x="1578020" y="3136"/>
                    <a:pt x="1583602" y="8717"/>
                  </a:cubicBezTo>
                  <a:cubicBezTo>
                    <a:pt x="1589183" y="14298"/>
                    <a:pt x="1592319" y="21868"/>
                    <a:pt x="1592319" y="29761"/>
                  </a:cubicBezTo>
                  <a:lnTo>
                    <a:pt x="1592319" y="1121189"/>
                  </a:lnTo>
                  <a:cubicBezTo>
                    <a:pt x="1592319" y="1137625"/>
                    <a:pt x="1578994" y="1150950"/>
                    <a:pt x="1562557" y="1150950"/>
                  </a:cubicBezTo>
                  <a:lnTo>
                    <a:pt x="29761" y="1150950"/>
                  </a:lnTo>
                  <a:cubicBezTo>
                    <a:pt x="21868" y="1150950"/>
                    <a:pt x="14298" y="1147814"/>
                    <a:pt x="8717" y="1142233"/>
                  </a:cubicBezTo>
                  <a:cubicBezTo>
                    <a:pt x="3136" y="1136652"/>
                    <a:pt x="0" y="1129082"/>
                    <a:pt x="0" y="1121189"/>
                  </a:cubicBezTo>
                  <a:lnTo>
                    <a:pt x="0" y="29761"/>
                  </a:lnTo>
                  <a:cubicBezTo>
                    <a:pt x="0" y="21868"/>
                    <a:pt x="3136" y="14298"/>
                    <a:pt x="8717" y="8717"/>
                  </a:cubicBezTo>
                  <a:cubicBezTo>
                    <a:pt x="14298" y="3136"/>
                    <a:pt x="21868" y="0"/>
                    <a:pt x="29761" y="0"/>
                  </a:cubicBezTo>
                  <a:close/>
                </a:path>
              </a:pathLst>
            </a:custGeom>
            <a:blipFill>
              <a:blip r:embed="rId6"/>
              <a:stretch>
                <a:fillRect t="-20675" b="-20675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6384527" y="2667437"/>
            <a:ext cx="10459473" cy="5027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08"/>
              </a:lnSpc>
            </a:pPr>
            <a:r>
              <a:rPr lang="en-US" sz="4202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Témoignage</a:t>
            </a:r>
            <a:r>
              <a:rPr lang="en-US" sz="4202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4202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d’une</a:t>
            </a:r>
            <a:r>
              <a:rPr lang="en-US" sz="4202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4202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famille</a:t>
            </a:r>
            <a:r>
              <a:rPr lang="en-US" sz="4202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4202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catholique</a:t>
            </a:r>
            <a:r>
              <a:rPr lang="en-US" sz="420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Marion </a:t>
            </a:r>
            <a:r>
              <a:rPr lang="en-US" sz="420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Jacquin</a:t>
            </a:r>
            <a:endParaRPr lang="en-US" sz="4202" b="1" dirty="0">
              <a:solidFill>
                <a:srgbClr val="000000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algn="l">
              <a:lnSpc>
                <a:spcPts val="3908"/>
              </a:lnSpc>
            </a:pPr>
            <a:endParaRPr lang="en-US" sz="4202" b="1" dirty="0">
              <a:solidFill>
                <a:srgbClr val="000000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algn="l">
              <a:lnSpc>
                <a:spcPts val="3908"/>
              </a:lnSpc>
            </a:pPr>
            <a:r>
              <a:rPr lang="en-US" sz="4202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Dr Sandrine WIRAMUS, </a:t>
            </a:r>
            <a:r>
              <a:rPr lang="en-US" sz="420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Agence</a:t>
            </a:r>
            <a:r>
              <a:rPr lang="en-US" sz="420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de la </a:t>
            </a:r>
            <a:r>
              <a:rPr lang="en-US" sz="420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Biomédecine</a:t>
            </a:r>
            <a:r>
              <a:rPr lang="en-US" sz="420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420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témoignage</a:t>
            </a:r>
            <a:r>
              <a:rPr lang="en-US" sz="420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420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famille</a:t>
            </a:r>
            <a:r>
              <a:rPr lang="en-US" sz="420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420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musulmane</a:t>
            </a:r>
            <a:endParaRPr lang="en-US" sz="4202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3908"/>
              </a:lnSpc>
            </a:pPr>
            <a:endParaRPr lang="en-US" sz="4202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3908"/>
              </a:lnSpc>
            </a:pPr>
            <a:r>
              <a:rPr lang="en-US" sz="4202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Myriam ABBAS, </a:t>
            </a:r>
            <a:r>
              <a:rPr lang="en-US" sz="420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aumônière</a:t>
            </a:r>
            <a:r>
              <a:rPr lang="en-US" sz="420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420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musulmane</a:t>
            </a:r>
            <a:r>
              <a:rPr lang="en-US" sz="420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AP-HP</a:t>
            </a:r>
          </a:p>
          <a:p>
            <a:pPr algn="l">
              <a:lnSpc>
                <a:spcPts val="3908"/>
              </a:lnSpc>
            </a:pPr>
            <a:endParaRPr lang="en-US" sz="4202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7422767" y="8181973"/>
            <a:ext cx="3442465" cy="444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70"/>
              </a:lnSpc>
            </a:pPr>
            <a:r>
              <a:rPr lang="en-US" sz="2920" b="1" spc="-105">
                <a:solidFill>
                  <a:srgbClr val="006937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JE SUIS,</a:t>
            </a:r>
            <a:r>
              <a:rPr lang="en-US" sz="2920" b="1" spc="-105">
                <a:solidFill>
                  <a:srgbClr val="9AED95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 TU ES</a:t>
            </a:r>
            <a:r>
              <a:rPr lang="en-US" sz="2920" b="1" spc="-105">
                <a:solidFill>
                  <a:srgbClr val="006937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, IL EST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235305" y="8619006"/>
            <a:ext cx="3817391" cy="8500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075"/>
              </a:lnSpc>
            </a:pPr>
            <a:r>
              <a:rPr lang="en-US" sz="5842" b="1">
                <a:solidFill>
                  <a:srgbClr val="006937"/>
                </a:solidFill>
                <a:latin typeface="Poppins Heavy"/>
                <a:ea typeface="Poppins Heavy"/>
                <a:cs typeface="Poppins Heavy"/>
                <a:sym typeface="Poppins Heavy"/>
              </a:rPr>
              <a:t>D     NNEUR</a:t>
            </a:r>
          </a:p>
        </p:txBody>
      </p:sp>
      <p:sp>
        <p:nvSpPr>
          <p:cNvPr id="14" name="Freeform 14"/>
          <p:cNvSpPr/>
          <p:nvPr/>
        </p:nvSpPr>
        <p:spPr>
          <a:xfrm>
            <a:off x="7802667" y="8670251"/>
            <a:ext cx="569326" cy="798799"/>
          </a:xfrm>
          <a:custGeom>
            <a:avLst/>
            <a:gdLst/>
            <a:ahLst/>
            <a:cxnLst/>
            <a:rect l="l" t="t" r="r" b="b"/>
            <a:pathLst>
              <a:path w="569326" h="798799">
                <a:moveTo>
                  <a:pt x="0" y="0"/>
                </a:moveTo>
                <a:lnTo>
                  <a:pt x="569325" y="0"/>
                </a:lnTo>
                <a:lnTo>
                  <a:pt x="569325" y="798798"/>
                </a:lnTo>
                <a:lnTo>
                  <a:pt x="0" y="79879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5" name="TextBox 15"/>
          <p:cNvSpPr txBox="1"/>
          <p:nvPr/>
        </p:nvSpPr>
        <p:spPr>
          <a:xfrm>
            <a:off x="7282142" y="9487439"/>
            <a:ext cx="3723715" cy="172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33"/>
              </a:lnSpc>
            </a:pPr>
            <a:r>
              <a:rPr lang="en-US" sz="1133" b="1" spc="-45">
                <a:solidFill>
                  <a:srgbClr val="00522B"/>
                </a:solidFill>
                <a:latin typeface="Poppins Bold"/>
                <a:ea typeface="Poppins Bold"/>
                <a:cs typeface="Poppins Bold"/>
                <a:sym typeface="Poppins Bold"/>
              </a:rPr>
              <a:t> Le don, comment ça marche ? Qui peut en bénéficier 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ED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96750" y="156512"/>
            <a:ext cx="17917139" cy="9949246"/>
            <a:chOff x="0" y="0"/>
            <a:chExt cx="9813914" cy="544958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813913" cy="5449589"/>
            </a:xfrm>
            <a:custGeom>
              <a:avLst/>
              <a:gdLst/>
              <a:ahLst/>
              <a:cxnLst/>
              <a:rect l="l" t="t" r="r" b="b"/>
              <a:pathLst>
                <a:path w="9813913" h="5449589">
                  <a:moveTo>
                    <a:pt x="0" y="0"/>
                  </a:moveTo>
                  <a:lnTo>
                    <a:pt x="9813913" y="0"/>
                  </a:lnTo>
                  <a:lnTo>
                    <a:pt x="9813913" y="5449589"/>
                  </a:lnTo>
                  <a:lnTo>
                    <a:pt x="0" y="544958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9050"/>
              <a:ext cx="9813914" cy="5430539"/>
            </a:xfrm>
            <a:prstGeom prst="rect">
              <a:avLst/>
            </a:prstGeom>
          </p:spPr>
          <p:txBody>
            <a:bodyPr lIns="16619" tIns="16619" rIns="16619" bIns="16619" rtlCol="0" anchor="ctr"/>
            <a:lstStyle/>
            <a:p>
              <a:pPr algn="ctr">
                <a:lnSpc>
                  <a:spcPts val="846"/>
                </a:lnSpc>
              </a:pPr>
              <a:endParaRPr/>
            </a:p>
            <a:p>
              <a:pPr algn="ctr">
                <a:lnSpc>
                  <a:spcPts val="846"/>
                </a:lnSpc>
              </a:pPr>
              <a:endParaRPr/>
            </a:p>
            <a:p>
              <a:pPr algn="ctr">
                <a:lnSpc>
                  <a:spcPts val="846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895904" y="726883"/>
            <a:ext cx="1381758" cy="1053591"/>
          </a:xfrm>
          <a:custGeom>
            <a:avLst/>
            <a:gdLst/>
            <a:ahLst/>
            <a:cxnLst/>
            <a:rect l="l" t="t" r="r" b="b"/>
            <a:pathLst>
              <a:path w="1381758" h="1053591">
                <a:moveTo>
                  <a:pt x="0" y="0"/>
                </a:moveTo>
                <a:lnTo>
                  <a:pt x="1381758" y="0"/>
                </a:lnTo>
                <a:lnTo>
                  <a:pt x="1381758" y="1053591"/>
                </a:lnTo>
                <a:lnTo>
                  <a:pt x="0" y="10535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15061649" y="8856790"/>
            <a:ext cx="2606074" cy="803020"/>
          </a:xfrm>
          <a:custGeom>
            <a:avLst/>
            <a:gdLst/>
            <a:ahLst/>
            <a:cxnLst/>
            <a:rect l="l" t="t" r="r" b="b"/>
            <a:pathLst>
              <a:path w="2606074" h="803020">
                <a:moveTo>
                  <a:pt x="0" y="0"/>
                </a:moveTo>
                <a:lnTo>
                  <a:pt x="2606073" y="0"/>
                </a:lnTo>
                <a:lnTo>
                  <a:pt x="2606073" y="803020"/>
                </a:lnTo>
                <a:lnTo>
                  <a:pt x="0" y="8030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0704" b="-14781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577303" y="8856790"/>
            <a:ext cx="2748765" cy="553189"/>
          </a:xfrm>
          <a:custGeom>
            <a:avLst/>
            <a:gdLst/>
            <a:ahLst/>
            <a:cxnLst/>
            <a:rect l="l" t="t" r="r" b="b"/>
            <a:pathLst>
              <a:path w="2748765" h="553189">
                <a:moveTo>
                  <a:pt x="0" y="0"/>
                </a:moveTo>
                <a:lnTo>
                  <a:pt x="2748766" y="0"/>
                </a:lnTo>
                <a:lnTo>
                  <a:pt x="2748766" y="553189"/>
                </a:lnTo>
                <a:lnTo>
                  <a:pt x="0" y="55318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TextBox 8"/>
          <p:cNvSpPr txBox="1"/>
          <p:nvPr/>
        </p:nvSpPr>
        <p:spPr>
          <a:xfrm>
            <a:off x="6239298" y="3275673"/>
            <a:ext cx="11747025" cy="3722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3"/>
              </a:lnSpc>
            </a:pPr>
            <a:r>
              <a:rPr lang="en-US" sz="4202" b="1" spc="-26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Nadine PLUCHINO, </a:t>
            </a:r>
            <a:r>
              <a:rPr lang="en-US" sz="4202" spc="-26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cadre de santé, chambres mortuaires de l'AP-HM</a:t>
            </a:r>
          </a:p>
          <a:p>
            <a:pPr algn="l">
              <a:lnSpc>
                <a:spcPts val="5883"/>
              </a:lnSpc>
            </a:pPr>
            <a:endParaRPr lang="en-US" sz="4202" spc="-26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5883"/>
              </a:lnSpc>
            </a:pPr>
            <a:r>
              <a:rPr lang="en-US" sz="4202" b="1" spc="-26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Frédéric IRIDE, </a:t>
            </a:r>
            <a:r>
              <a:rPr lang="en-US" sz="4202" spc="-26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cadre supérieur de santé, chambres  mortuaires de l'AP-HM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422767" y="8181973"/>
            <a:ext cx="3442465" cy="444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70"/>
              </a:lnSpc>
            </a:pPr>
            <a:r>
              <a:rPr lang="en-US" sz="2920" b="1" spc="-105">
                <a:solidFill>
                  <a:srgbClr val="006937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JE SUIS,</a:t>
            </a:r>
            <a:r>
              <a:rPr lang="en-US" sz="2920" b="1" spc="-105">
                <a:solidFill>
                  <a:srgbClr val="9AED95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 TU ES</a:t>
            </a:r>
            <a:r>
              <a:rPr lang="en-US" sz="2920" b="1" spc="-105">
                <a:solidFill>
                  <a:srgbClr val="006937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, IL EST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235305" y="8619006"/>
            <a:ext cx="3817391" cy="8500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075"/>
              </a:lnSpc>
            </a:pPr>
            <a:r>
              <a:rPr lang="en-US" sz="5842" b="1">
                <a:solidFill>
                  <a:srgbClr val="006937"/>
                </a:solidFill>
                <a:latin typeface="Poppins Heavy"/>
                <a:ea typeface="Poppins Heavy"/>
                <a:cs typeface="Poppins Heavy"/>
                <a:sym typeface="Poppins Heavy"/>
              </a:rPr>
              <a:t>D     NNEUR</a:t>
            </a:r>
          </a:p>
        </p:txBody>
      </p:sp>
      <p:sp>
        <p:nvSpPr>
          <p:cNvPr id="11" name="Freeform 11"/>
          <p:cNvSpPr/>
          <p:nvPr/>
        </p:nvSpPr>
        <p:spPr>
          <a:xfrm>
            <a:off x="7802667" y="8670251"/>
            <a:ext cx="569326" cy="798799"/>
          </a:xfrm>
          <a:custGeom>
            <a:avLst/>
            <a:gdLst/>
            <a:ahLst/>
            <a:cxnLst/>
            <a:rect l="l" t="t" r="r" b="b"/>
            <a:pathLst>
              <a:path w="569326" h="798799">
                <a:moveTo>
                  <a:pt x="0" y="0"/>
                </a:moveTo>
                <a:lnTo>
                  <a:pt x="569325" y="0"/>
                </a:lnTo>
                <a:lnTo>
                  <a:pt x="569325" y="798798"/>
                </a:lnTo>
                <a:lnTo>
                  <a:pt x="0" y="7987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2" name="Freeform 12"/>
          <p:cNvSpPr/>
          <p:nvPr/>
        </p:nvSpPr>
        <p:spPr>
          <a:xfrm>
            <a:off x="1017646" y="3148359"/>
            <a:ext cx="4616845" cy="4853451"/>
          </a:xfrm>
          <a:custGeom>
            <a:avLst/>
            <a:gdLst/>
            <a:ahLst/>
            <a:cxnLst/>
            <a:rect l="l" t="t" r="r" b="b"/>
            <a:pathLst>
              <a:path w="4616845" h="4853451">
                <a:moveTo>
                  <a:pt x="0" y="0"/>
                </a:moveTo>
                <a:lnTo>
                  <a:pt x="4616845" y="0"/>
                </a:lnTo>
                <a:lnTo>
                  <a:pt x="4616845" y="4853451"/>
                </a:lnTo>
                <a:lnTo>
                  <a:pt x="0" y="48534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3" name="TextBox 13"/>
          <p:cNvSpPr txBox="1"/>
          <p:nvPr/>
        </p:nvSpPr>
        <p:spPr>
          <a:xfrm>
            <a:off x="2506442" y="644891"/>
            <a:ext cx="15334880" cy="16484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75"/>
              </a:lnSpc>
            </a:pPr>
            <a:r>
              <a:rPr lang="en-US" sz="4941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QUE DEVIENT LE CORPS APRÈS UN PRÉLÈVEMENT D'ORGANES ?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282142" y="9487439"/>
            <a:ext cx="3723715" cy="172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33"/>
              </a:lnSpc>
            </a:pPr>
            <a:r>
              <a:rPr lang="en-US" sz="1133" b="1" spc="-45">
                <a:solidFill>
                  <a:srgbClr val="00522B"/>
                </a:solidFill>
                <a:latin typeface="Poppins Bold"/>
                <a:ea typeface="Poppins Bold"/>
                <a:cs typeface="Poppins Bold"/>
                <a:sym typeface="Poppins Bold"/>
              </a:rPr>
              <a:t> Le don, comment ça marche ? Qui peut en bénéficier 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ED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5431" y="168877"/>
            <a:ext cx="17917139" cy="9949246"/>
            <a:chOff x="0" y="0"/>
            <a:chExt cx="9813914" cy="544958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813913" cy="5449589"/>
            </a:xfrm>
            <a:custGeom>
              <a:avLst/>
              <a:gdLst/>
              <a:ahLst/>
              <a:cxnLst/>
              <a:rect l="l" t="t" r="r" b="b"/>
              <a:pathLst>
                <a:path w="9813913" h="5449589">
                  <a:moveTo>
                    <a:pt x="0" y="0"/>
                  </a:moveTo>
                  <a:lnTo>
                    <a:pt x="9813913" y="0"/>
                  </a:lnTo>
                  <a:lnTo>
                    <a:pt x="9813913" y="5449589"/>
                  </a:lnTo>
                  <a:lnTo>
                    <a:pt x="0" y="544958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9050"/>
              <a:ext cx="9813914" cy="5430539"/>
            </a:xfrm>
            <a:prstGeom prst="rect">
              <a:avLst/>
            </a:prstGeom>
          </p:spPr>
          <p:txBody>
            <a:bodyPr lIns="16619" tIns="16619" rIns="16619" bIns="16619" rtlCol="0" anchor="ctr"/>
            <a:lstStyle/>
            <a:p>
              <a:pPr algn="ctr">
                <a:lnSpc>
                  <a:spcPts val="846"/>
                </a:lnSpc>
              </a:pPr>
              <a:endParaRPr/>
            </a:p>
            <a:p>
              <a:pPr algn="ctr">
                <a:lnSpc>
                  <a:spcPts val="846"/>
                </a:lnSpc>
              </a:pPr>
              <a:endParaRPr/>
            </a:p>
            <a:p>
              <a:pPr algn="ctr">
                <a:lnSpc>
                  <a:spcPts val="846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895904" y="726883"/>
            <a:ext cx="1381758" cy="1053591"/>
          </a:xfrm>
          <a:custGeom>
            <a:avLst/>
            <a:gdLst/>
            <a:ahLst/>
            <a:cxnLst/>
            <a:rect l="l" t="t" r="r" b="b"/>
            <a:pathLst>
              <a:path w="1381758" h="1053591">
                <a:moveTo>
                  <a:pt x="0" y="0"/>
                </a:moveTo>
                <a:lnTo>
                  <a:pt x="1381758" y="0"/>
                </a:lnTo>
                <a:lnTo>
                  <a:pt x="1381758" y="1053591"/>
                </a:lnTo>
                <a:lnTo>
                  <a:pt x="0" y="10535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15061649" y="8856790"/>
            <a:ext cx="2606074" cy="803020"/>
          </a:xfrm>
          <a:custGeom>
            <a:avLst/>
            <a:gdLst/>
            <a:ahLst/>
            <a:cxnLst/>
            <a:rect l="l" t="t" r="r" b="b"/>
            <a:pathLst>
              <a:path w="2606074" h="803020">
                <a:moveTo>
                  <a:pt x="0" y="0"/>
                </a:moveTo>
                <a:lnTo>
                  <a:pt x="2606073" y="0"/>
                </a:lnTo>
                <a:lnTo>
                  <a:pt x="2606073" y="803020"/>
                </a:lnTo>
                <a:lnTo>
                  <a:pt x="0" y="8030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0704" b="-14781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577303" y="8856790"/>
            <a:ext cx="2748765" cy="553189"/>
          </a:xfrm>
          <a:custGeom>
            <a:avLst/>
            <a:gdLst/>
            <a:ahLst/>
            <a:cxnLst/>
            <a:rect l="l" t="t" r="r" b="b"/>
            <a:pathLst>
              <a:path w="2748765" h="553189">
                <a:moveTo>
                  <a:pt x="0" y="0"/>
                </a:moveTo>
                <a:lnTo>
                  <a:pt x="2748766" y="0"/>
                </a:lnTo>
                <a:lnTo>
                  <a:pt x="2748766" y="553189"/>
                </a:lnTo>
                <a:lnTo>
                  <a:pt x="0" y="55318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TextBox 8"/>
          <p:cNvSpPr txBox="1"/>
          <p:nvPr/>
        </p:nvSpPr>
        <p:spPr>
          <a:xfrm>
            <a:off x="7422767" y="8181973"/>
            <a:ext cx="3442465" cy="444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70"/>
              </a:lnSpc>
            </a:pPr>
            <a:r>
              <a:rPr lang="en-US" sz="2920" b="1" spc="-105">
                <a:solidFill>
                  <a:srgbClr val="006937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JE SUIS,</a:t>
            </a:r>
            <a:r>
              <a:rPr lang="en-US" sz="2920" b="1" spc="-105">
                <a:solidFill>
                  <a:srgbClr val="9AED95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 TU ES</a:t>
            </a:r>
            <a:r>
              <a:rPr lang="en-US" sz="2920" b="1" spc="-105">
                <a:solidFill>
                  <a:srgbClr val="006937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, IL EST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235305" y="8619006"/>
            <a:ext cx="3817391" cy="8500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075"/>
              </a:lnSpc>
            </a:pPr>
            <a:r>
              <a:rPr lang="en-US" sz="5842" b="1">
                <a:solidFill>
                  <a:srgbClr val="006937"/>
                </a:solidFill>
                <a:latin typeface="Poppins Heavy"/>
                <a:ea typeface="Poppins Heavy"/>
                <a:cs typeface="Poppins Heavy"/>
                <a:sym typeface="Poppins Heavy"/>
              </a:rPr>
              <a:t>D     NNEUR</a:t>
            </a:r>
          </a:p>
        </p:txBody>
      </p:sp>
      <p:sp>
        <p:nvSpPr>
          <p:cNvPr id="10" name="Freeform 10"/>
          <p:cNvSpPr/>
          <p:nvPr/>
        </p:nvSpPr>
        <p:spPr>
          <a:xfrm>
            <a:off x="7802667" y="8670251"/>
            <a:ext cx="569326" cy="798799"/>
          </a:xfrm>
          <a:custGeom>
            <a:avLst/>
            <a:gdLst/>
            <a:ahLst/>
            <a:cxnLst/>
            <a:rect l="l" t="t" r="r" b="b"/>
            <a:pathLst>
              <a:path w="569326" h="798799">
                <a:moveTo>
                  <a:pt x="0" y="0"/>
                </a:moveTo>
                <a:lnTo>
                  <a:pt x="569325" y="0"/>
                </a:lnTo>
                <a:lnTo>
                  <a:pt x="569325" y="798798"/>
                </a:lnTo>
                <a:lnTo>
                  <a:pt x="0" y="7987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>
          <a:xfrm>
            <a:off x="1257446" y="3157754"/>
            <a:ext cx="4137246" cy="5024219"/>
          </a:xfrm>
          <a:custGeom>
            <a:avLst/>
            <a:gdLst/>
            <a:ahLst/>
            <a:cxnLst/>
            <a:rect l="l" t="t" r="r" b="b"/>
            <a:pathLst>
              <a:path w="4137246" h="5024219">
                <a:moveTo>
                  <a:pt x="0" y="0"/>
                </a:moveTo>
                <a:lnTo>
                  <a:pt x="4137246" y="0"/>
                </a:lnTo>
                <a:lnTo>
                  <a:pt x="4137246" y="5024219"/>
                </a:lnTo>
                <a:lnTo>
                  <a:pt x="0" y="502421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48465" r="-48595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2" name="TextBox 12"/>
          <p:cNvSpPr txBox="1"/>
          <p:nvPr/>
        </p:nvSpPr>
        <p:spPr>
          <a:xfrm>
            <a:off x="6239298" y="3275673"/>
            <a:ext cx="11747025" cy="4465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3"/>
              </a:lnSpc>
            </a:pPr>
            <a:r>
              <a:rPr lang="en-US" sz="4202" b="1" spc="-26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Dr Clara DASSETTO, </a:t>
            </a:r>
            <a:r>
              <a:rPr lang="en-US" sz="4202" spc="-26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médecin spécialiste en transplantation hépatique, AP-HM</a:t>
            </a:r>
          </a:p>
          <a:p>
            <a:pPr algn="l">
              <a:lnSpc>
                <a:spcPts val="5883"/>
              </a:lnSpc>
            </a:pPr>
            <a:endParaRPr lang="en-US" sz="4202" spc="-26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5883"/>
              </a:lnSpc>
            </a:pPr>
            <a:r>
              <a:rPr lang="en-US" sz="4202" b="1" spc="-26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Dr Raphaël GODEFROY, </a:t>
            </a:r>
            <a:r>
              <a:rPr lang="en-US" sz="4202" spc="-26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médecin spécialiste en transplantation rénale, AP-HM</a:t>
            </a:r>
          </a:p>
          <a:p>
            <a:pPr algn="l">
              <a:lnSpc>
                <a:spcPts val="5883"/>
              </a:lnSpc>
            </a:pPr>
            <a:endParaRPr lang="en-US" sz="4202" spc="-26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2506442" y="644891"/>
            <a:ext cx="15334880" cy="16484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75"/>
              </a:lnSpc>
            </a:pPr>
            <a:r>
              <a:rPr lang="en-US" sz="4941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POURQUOI LE DON D'ORGANES EST L’UNIQUE SOLUTION POUR SAUVER DES VIES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282142" y="9487439"/>
            <a:ext cx="3723715" cy="172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33"/>
              </a:lnSpc>
            </a:pPr>
            <a:r>
              <a:rPr lang="en-US" sz="1133" b="1" spc="-45">
                <a:solidFill>
                  <a:srgbClr val="00522B"/>
                </a:solidFill>
                <a:latin typeface="Poppins Bold"/>
                <a:ea typeface="Poppins Bold"/>
                <a:cs typeface="Poppins Bold"/>
                <a:sym typeface="Poppins Bold"/>
              </a:rPr>
              <a:t> Le don, comment ça marche ? Qui peut en bénéficier 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91FC9E4D-7A38-2A4B-28E5-783A7B4FBCC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l="32403" r="35132"/>
          <a:stretch/>
        </p:blipFill>
        <p:spPr>
          <a:xfrm>
            <a:off x="13211720" y="2146454"/>
            <a:ext cx="3858806" cy="722237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1C8D2ED-467B-CAC2-B667-52FC95123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7869" y="-350142"/>
            <a:ext cx="8972262" cy="1938041"/>
          </a:xfrm>
        </p:spPr>
        <p:txBody>
          <a:bodyPr anchor="b">
            <a:normAutofit/>
          </a:bodyPr>
          <a:lstStyle/>
          <a:p>
            <a:pPr algn="ctr"/>
            <a:r>
              <a:rPr lang="fr-FR" sz="3600" b="1" dirty="0">
                <a:latin typeface="Poppins" panose="00000500000000000000" pitchFamily="2" charset="0"/>
                <a:cs typeface="Poppins" panose="00000500000000000000" pitchFamily="2" charset="0"/>
              </a:rPr>
              <a:t>Et pourquoi ne pas chercher d’autres solutions que la greffe d’organe 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0F56B1A-185F-C652-0968-AB8E9374DE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8783" y="2324100"/>
            <a:ext cx="6030433" cy="6867088"/>
          </a:xfrm>
        </p:spPr>
        <p:txBody>
          <a:bodyPr anchor="t">
            <a:normAutofit/>
          </a:bodyPr>
          <a:lstStyle/>
          <a:p>
            <a:pPr marL="0" indent="0" algn="ctr">
              <a:buNone/>
            </a:pPr>
            <a:endParaRPr lang="fr-FR" sz="2850" dirty="0"/>
          </a:p>
          <a:p>
            <a:pPr algn="ctr"/>
            <a:r>
              <a:rPr lang="fr-FR" sz="4400" dirty="0"/>
              <a:t>Utiliser les organes des animaux : </a:t>
            </a:r>
          </a:p>
          <a:p>
            <a:pPr marL="0" indent="0" algn="ctr">
              <a:buNone/>
            </a:pPr>
            <a:r>
              <a:rPr lang="fr-FR" sz="4400" b="1" dirty="0"/>
              <a:t>la xénogreffe</a:t>
            </a:r>
          </a:p>
          <a:p>
            <a:pPr marL="0" indent="0" algn="ctr">
              <a:buNone/>
            </a:pPr>
            <a:endParaRPr lang="fr-FR" sz="4400" dirty="0"/>
          </a:p>
          <a:p>
            <a:pPr algn="ctr"/>
            <a:r>
              <a:rPr lang="fr-FR" sz="4400" dirty="0"/>
              <a:t>Construire des organes par la technologie : </a:t>
            </a:r>
          </a:p>
          <a:p>
            <a:pPr marL="0" indent="0" algn="ctr">
              <a:buNone/>
            </a:pPr>
            <a:r>
              <a:rPr lang="fr-FR" sz="4400" b="1" dirty="0"/>
              <a:t>Les organes artificiels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7725E84-046F-4554-92B9-2510827E32D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l="12014" r="11790"/>
          <a:stretch/>
        </p:blipFill>
        <p:spPr>
          <a:xfrm>
            <a:off x="1206466" y="2146454"/>
            <a:ext cx="3824712" cy="7222378"/>
          </a:xfrm>
          <a:prstGeom prst="rect">
            <a:avLst/>
          </a:prstGeom>
        </p:spPr>
      </p:pic>
      <p:grpSp>
        <p:nvGrpSpPr>
          <p:cNvPr id="6" name="Group 2">
            <a:extLst>
              <a:ext uri="{FF2B5EF4-FFF2-40B4-BE49-F238E27FC236}">
                <a16:creationId xmlns:a16="http://schemas.microsoft.com/office/drawing/2014/main" id="{EFC09AF5-D4BD-7D62-F649-68438FD91EC9}"/>
              </a:ext>
            </a:extLst>
          </p:cNvPr>
          <p:cNvGrpSpPr/>
          <p:nvPr/>
        </p:nvGrpSpPr>
        <p:grpSpPr>
          <a:xfrm>
            <a:off x="0" y="-70703"/>
            <a:ext cx="164969" cy="10357703"/>
            <a:chOff x="0" y="0"/>
            <a:chExt cx="43449" cy="2727955"/>
          </a:xfrm>
        </p:grpSpPr>
        <p:sp>
          <p:nvSpPr>
            <p:cNvPr id="9" name="Freeform 3">
              <a:extLst>
                <a:ext uri="{FF2B5EF4-FFF2-40B4-BE49-F238E27FC236}">
                  <a16:creationId xmlns:a16="http://schemas.microsoft.com/office/drawing/2014/main" id="{55701304-D97C-A662-6BFC-5BEEC1FC9B5B}"/>
                </a:ext>
              </a:extLst>
            </p:cNvPr>
            <p:cNvSpPr/>
            <p:nvPr/>
          </p:nvSpPr>
          <p:spPr>
            <a:xfrm>
              <a:off x="0" y="0"/>
              <a:ext cx="43449" cy="2727955"/>
            </a:xfrm>
            <a:custGeom>
              <a:avLst/>
              <a:gdLst/>
              <a:ahLst/>
              <a:cxnLst/>
              <a:rect l="l" t="t" r="r" b="b"/>
              <a:pathLst>
                <a:path w="43449" h="2727955">
                  <a:moveTo>
                    <a:pt x="0" y="0"/>
                  </a:moveTo>
                  <a:lnTo>
                    <a:pt x="43449" y="0"/>
                  </a:lnTo>
                  <a:lnTo>
                    <a:pt x="43449" y="2727955"/>
                  </a:lnTo>
                  <a:lnTo>
                    <a:pt x="0" y="2727955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0" name="TextBox 4">
              <a:extLst>
                <a:ext uri="{FF2B5EF4-FFF2-40B4-BE49-F238E27FC236}">
                  <a16:creationId xmlns:a16="http://schemas.microsoft.com/office/drawing/2014/main" id="{16E8B489-EA43-B90E-D2B9-1A48756A963D}"/>
                </a:ext>
              </a:extLst>
            </p:cNvPr>
            <p:cNvSpPr txBox="1"/>
            <p:nvPr/>
          </p:nvSpPr>
          <p:spPr>
            <a:xfrm>
              <a:off x="0" y="-47625"/>
              <a:ext cx="43449" cy="27755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grpSp>
        <p:nvGrpSpPr>
          <p:cNvPr id="11" name="Group 5">
            <a:extLst>
              <a:ext uri="{FF2B5EF4-FFF2-40B4-BE49-F238E27FC236}">
                <a16:creationId xmlns:a16="http://schemas.microsoft.com/office/drawing/2014/main" id="{BFBF8672-0699-D321-C401-47A4951FF1C0}"/>
              </a:ext>
            </a:extLst>
          </p:cNvPr>
          <p:cNvGrpSpPr/>
          <p:nvPr/>
        </p:nvGrpSpPr>
        <p:grpSpPr>
          <a:xfrm rot="5400000">
            <a:off x="9096474" y="-9096474"/>
            <a:ext cx="164969" cy="18357916"/>
            <a:chOff x="0" y="0"/>
            <a:chExt cx="43449" cy="4835007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E31C0AB3-D3D6-561A-0FB2-23EA29E6F352}"/>
                </a:ext>
              </a:extLst>
            </p:cNvPr>
            <p:cNvSpPr/>
            <p:nvPr/>
          </p:nvSpPr>
          <p:spPr>
            <a:xfrm>
              <a:off x="0" y="0"/>
              <a:ext cx="43449" cy="4835007"/>
            </a:xfrm>
            <a:custGeom>
              <a:avLst/>
              <a:gdLst/>
              <a:ahLst/>
              <a:cxnLst/>
              <a:rect l="l" t="t" r="r" b="b"/>
              <a:pathLst>
                <a:path w="43449" h="4835007">
                  <a:moveTo>
                    <a:pt x="0" y="0"/>
                  </a:moveTo>
                  <a:lnTo>
                    <a:pt x="43449" y="0"/>
                  </a:lnTo>
                  <a:lnTo>
                    <a:pt x="43449" y="4835007"/>
                  </a:lnTo>
                  <a:lnTo>
                    <a:pt x="0" y="4835007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3" name="TextBox 7">
              <a:extLst>
                <a:ext uri="{FF2B5EF4-FFF2-40B4-BE49-F238E27FC236}">
                  <a16:creationId xmlns:a16="http://schemas.microsoft.com/office/drawing/2014/main" id="{29BFB28C-6886-9477-857C-52884DF4F986}"/>
                </a:ext>
              </a:extLst>
            </p:cNvPr>
            <p:cNvSpPr txBox="1"/>
            <p:nvPr/>
          </p:nvSpPr>
          <p:spPr>
            <a:xfrm>
              <a:off x="0" y="-47625"/>
              <a:ext cx="43449" cy="48826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grpSp>
        <p:nvGrpSpPr>
          <p:cNvPr id="14" name="Group 8">
            <a:extLst>
              <a:ext uri="{FF2B5EF4-FFF2-40B4-BE49-F238E27FC236}">
                <a16:creationId xmlns:a16="http://schemas.microsoft.com/office/drawing/2014/main" id="{3AAD7B57-F548-0733-BBF8-963260495A9B}"/>
              </a:ext>
            </a:extLst>
          </p:cNvPr>
          <p:cNvGrpSpPr/>
          <p:nvPr/>
        </p:nvGrpSpPr>
        <p:grpSpPr>
          <a:xfrm>
            <a:off x="18123031" y="0"/>
            <a:ext cx="164969" cy="10357703"/>
            <a:chOff x="0" y="0"/>
            <a:chExt cx="43449" cy="2727955"/>
          </a:xfrm>
        </p:grpSpPr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223DEE5C-3C83-BC37-1E4E-1CCD5773C44D}"/>
                </a:ext>
              </a:extLst>
            </p:cNvPr>
            <p:cNvSpPr/>
            <p:nvPr/>
          </p:nvSpPr>
          <p:spPr>
            <a:xfrm>
              <a:off x="0" y="0"/>
              <a:ext cx="43449" cy="2727955"/>
            </a:xfrm>
            <a:custGeom>
              <a:avLst/>
              <a:gdLst/>
              <a:ahLst/>
              <a:cxnLst/>
              <a:rect l="l" t="t" r="r" b="b"/>
              <a:pathLst>
                <a:path w="43449" h="2727955">
                  <a:moveTo>
                    <a:pt x="0" y="0"/>
                  </a:moveTo>
                  <a:lnTo>
                    <a:pt x="43449" y="0"/>
                  </a:lnTo>
                  <a:lnTo>
                    <a:pt x="43449" y="2727955"/>
                  </a:lnTo>
                  <a:lnTo>
                    <a:pt x="0" y="2727955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6" name="TextBox 10">
              <a:extLst>
                <a:ext uri="{FF2B5EF4-FFF2-40B4-BE49-F238E27FC236}">
                  <a16:creationId xmlns:a16="http://schemas.microsoft.com/office/drawing/2014/main" id="{5824A137-3CC9-D7B4-1866-4CAAC94A60B5}"/>
                </a:ext>
              </a:extLst>
            </p:cNvPr>
            <p:cNvSpPr txBox="1"/>
            <p:nvPr/>
          </p:nvSpPr>
          <p:spPr>
            <a:xfrm>
              <a:off x="0" y="-47625"/>
              <a:ext cx="43449" cy="27755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grpSp>
        <p:nvGrpSpPr>
          <p:cNvPr id="17" name="Group 11">
            <a:extLst>
              <a:ext uri="{FF2B5EF4-FFF2-40B4-BE49-F238E27FC236}">
                <a16:creationId xmlns:a16="http://schemas.microsoft.com/office/drawing/2014/main" id="{74AA8244-6688-E1D5-DC3A-90A53B11696B}"/>
              </a:ext>
            </a:extLst>
          </p:cNvPr>
          <p:cNvGrpSpPr/>
          <p:nvPr/>
        </p:nvGrpSpPr>
        <p:grpSpPr>
          <a:xfrm rot="5400000">
            <a:off x="8944074" y="1025558"/>
            <a:ext cx="164969" cy="18357916"/>
            <a:chOff x="0" y="0"/>
            <a:chExt cx="43449" cy="4835007"/>
          </a:xfrm>
        </p:grpSpPr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1922F2AA-B6E9-0DCB-3C88-04D66E04B20F}"/>
                </a:ext>
              </a:extLst>
            </p:cNvPr>
            <p:cNvSpPr/>
            <p:nvPr/>
          </p:nvSpPr>
          <p:spPr>
            <a:xfrm>
              <a:off x="0" y="0"/>
              <a:ext cx="43449" cy="4835007"/>
            </a:xfrm>
            <a:custGeom>
              <a:avLst/>
              <a:gdLst/>
              <a:ahLst/>
              <a:cxnLst/>
              <a:rect l="l" t="t" r="r" b="b"/>
              <a:pathLst>
                <a:path w="43449" h="4835007">
                  <a:moveTo>
                    <a:pt x="0" y="0"/>
                  </a:moveTo>
                  <a:lnTo>
                    <a:pt x="43449" y="0"/>
                  </a:lnTo>
                  <a:lnTo>
                    <a:pt x="43449" y="4835007"/>
                  </a:lnTo>
                  <a:lnTo>
                    <a:pt x="0" y="4835007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9" name="TextBox 13">
              <a:extLst>
                <a:ext uri="{FF2B5EF4-FFF2-40B4-BE49-F238E27FC236}">
                  <a16:creationId xmlns:a16="http://schemas.microsoft.com/office/drawing/2014/main" id="{EF71FC15-61A4-88A1-41DA-D537F79CC3FB}"/>
                </a:ext>
              </a:extLst>
            </p:cNvPr>
            <p:cNvSpPr txBox="1"/>
            <p:nvPr/>
          </p:nvSpPr>
          <p:spPr>
            <a:xfrm>
              <a:off x="0" y="-47625"/>
              <a:ext cx="43449" cy="48826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sp>
        <p:nvSpPr>
          <p:cNvPr id="20" name="Freeform 14">
            <a:extLst>
              <a:ext uri="{FF2B5EF4-FFF2-40B4-BE49-F238E27FC236}">
                <a16:creationId xmlns:a16="http://schemas.microsoft.com/office/drawing/2014/main" id="{41DE24DD-564D-84A4-CA3A-3B5568E572C9}"/>
              </a:ext>
            </a:extLst>
          </p:cNvPr>
          <p:cNvSpPr/>
          <p:nvPr/>
        </p:nvSpPr>
        <p:spPr>
          <a:xfrm>
            <a:off x="362441" y="327488"/>
            <a:ext cx="2343235" cy="471576"/>
          </a:xfrm>
          <a:custGeom>
            <a:avLst/>
            <a:gdLst/>
            <a:ahLst/>
            <a:cxnLst/>
            <a:rect l="l" t="t" r="r" b="b"/>
            <a:pathLst>
              <a:path w="2343235" h="471576">
                <a:moveTo>
                  <a:pt x="0" y="0"/>
                </a:moveTo>
                <a:lnTo>
                  <a:pt x="2343235" y="0"/>
                </a:lnTo>
                <a:lnTo>
                  <a:pt x="2343235" y="471577"/>
                </a:lnTo>
                <a:lnTo>
                  <a:pt x="0" y="4715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1" name="Freeform 15">
            <a:extLst>
              <a:ext uri="{FF2B5EF4-FFF2-40B4-BE49-F238E27FC236}">
                <a16:creationId xmlns:a16="http://schemas.microsoft.com/office/drawing/2014/main" id="{BBECB8FA-F1B3-C11B-A15E-08FEF60C5747}"/>
              </a:ext>
            </a:extLst>
          </p:cNvPr>
          <p:cNvSpPr/>
          <p:nvPr/>
        </p:nvSpPr>
        <p:spPr>
          <a:xfrm>
            <a:off x="15840708" y="375880"/>
            <a:ext cx="1929191" cy="594449"/>
          </a:xfrm>
          <a:custGeom>
            <a:avLst/>
            <a:gdLst/>
            <a:ahLst/>
            <a:cxnLst/>
            <a:rect l="l" t="t" r="r" b="b"/>
            <a:pathLst>
              <a:path w="1929191" h="594449">
                <a:moveTo>
                  <a:pt x="0" y="0"/>
                </a:moveTo>
                <a:lnTo>
                  <a:pt x="1929190" y="0"/>
                </a:lnTo>
                <a:lnTo>
                  <a:pt x="1929190" y="594450"/>
                </a:lnTo>
                <a:lnTo>
                  <a:pt x="0" y="5944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0704" b="-14781"/>
            </a:stretch>
          </a:blipFill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754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42A2A96-50E2-2470-2019-954028A9E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4489" y="-1605083"/>
            <a:ext cx="10479023" cy="2664726"/>
          </a:xfrm>
        </p:spPr>
        <p:txBody>
          <a:bodyPr anchor="b">
            <a:normAutofit/>
          </a:bodyPr>
          <a:lstStyle/>
          <a:p>
            <a:r>
              <a:rPr lang="fr-FR" sz="3600" b="1" dirty="0">
                <a:latin typeface="Poppins" panose="00000500000000000000" pitchFamily="2" charset="0"/>
                <a:cs typeface="Poppins" panose="00000500000000000000" pitchFamily="2" charset="0"/>
              </a:rPr>
              <a:t>Et pourquoi pas les organes des animaux ?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1D3CABA-E753-42C1-0CC5-805977D601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419853" y="8432558"/>
            <a:ext cx="6055698" cy="1298022"/>
          </a:xfrm>
          <a:prstGeom prst="rect">
            <a:avLst/>
          </a:prstGeom>
          <a:noFill/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CB1BD8E-6E7A-0432-EB4D-D14EE9C2A1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7028" y="1854442"/>
            <a:ext cx="11180305" cy="7212210"/>
          </a:xfrm>
        </p:spPr>
        <p:txBody>
          <a:bodyPr>
            <a:normAutofit fontScale="92500"/>
          </a:bodyPr>
          <a:lstStyle/>
          <a:p>
            <a:r>
              <a:rPr lang="fr-FR" sz="3300" b="1" dirty="0"/>
              <a:t>1667 : </a:t>
            </a:r>
            <a:r>
              <a:rPr lang="fr-FR" sz="3300" dirty="0"/>
              <a:t>Une idée ancienne, 1</a:t>
            </a:r>
            <a:r>
              <a:rPr lang="fr-FR" sz="3300" baseline="30000" dirty="0"/>
              <a:t>ère</a:t>
            </a:r>
            <a:r>
              <a:rPr lang="fr-FR" sz="3300" dirty="0"/>
              <a:t> transfusion sanguine : sang d’agneau</a:t>
            </a:r>
          </a:p>
          <a:p>
            <a:pPr marL="0" indent="0">
              <a:buNone/>
            </a:pPr>
            <a:endParaRPr lang="fr-FR" sz="3300" dirty="0"/>
          </a:p>
          <a:p>
            <a:r>
              <a:rPr lang="fr-FR" sz="3300" b="1" dirty="0"/>
              <a:t>Années 1960-80 : </a:t>
            </a:r>
            <a:r>
              <a:rPr lang="fr-FR" sz="3300" dirty="0"/>
              <a:t>organes de singes à des humains : échec (rejet)</a:t>
            </a:r>
          </a:p>
          <a:p>
            <a:pPr marL="0" indent="0">
              <a:buNone/>
            </a:pPr>
            <a:endParaRPr lang="fr-FR" sz="3300" dirty="0"/>
          </a:p>
          <a:p>
            <a:r>
              <a:rPr lang="fr-FR" sz="3300" b="1" dirty="0"/>
              <a:t>2000 : </a:t>
            </a:r>
            <a:r>
              <a:rPr lang="fr-FR" sz="3300" dirty="0"/>
              <a:t>porcs génétiquement modifiés</a:t>
            </a:r>
          </a:p>
          <a:p>
            <a:pPr marL="0" indent="0">
              <a:buNone/>
            </a:pPr>
            <a:endParaRPr lang="fr-FR" sz="3300" dirty="0"/>
          </a:p>
          <a:p>
            <a:r>
              <a:rPr lang="fr-FR" sz="3300" b="1" dirty="0"/>
              <a:t>2010 : </a:t>
            </a:r>
            <a:r>
              <a:rPr lang="fr-FR" sz="3300" dirty="0"/>
              <a:t>transplantation d’organes de porcs à des singes</a:t>
            </a:r>
          </a:p>
          <a:p>
            <a:endParaRPr lang="fr-FR" sz="3300" dirty="0"/>
          </a:p>
          <a:p>
            <a:r>
              <a:rPr lang="fr-FR" sz="3300" b="1" dirty="0"/>
              <a:t>2020 : </a:t>
            </a:r>
            <a:r>
              <a:rPr lang="fr-FR" sz="3300" dirty="0"/>
              <a:t>transplantations de reins de porcs génétiquement modifiés à des humains</a:t>
            </a:r>
          </a:p>
          <a:p>
            <a:pPr lvl="1"/>
            <a:r>
              <a:rPr lang="fr-FR" sz="2700" dirty="0"/>
              <a:t>Humains décédés (9 cas) : rejets, thromboses, infection (survie max 22j)</a:t>
            </a:r>
          </a:p>
          <a:p>
            <a:pPr lvl="1"/>
            <a:r>
              <a:rPr lang="fr-FR" sz="2700" dirty="0"/>
              <a:t>Humains vivants (5 cas) : survie 7j à 2 mois</a:t>
            </a:r>
            <a:endParaRPr lang="fr-FR" sz="3300" dirty="0"/>
          </a:p>
          <a:p>
            <a:pPr marL="1371600" lvl="2" indent="0">
              <a:buNone/>
            </a:pPr>
            <a:endParaRPr lang="fr-FR" sz="27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94F8A41-5B67-EB5D-4BDB-EF3CDAD1CF8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13430" r="5737" b="-2"/>
          <a:stretch/>
        </p:blipFill>
        <p:spPr>
          <a:xfrm>
            <a:off x="14900093" y="1684950"/>
            <a:ext cx="2820722" cy="2835330"/>
          </a:xfrm>
          <a:prstGeom prst="rect">
            <a:avLst/>
          </a:prstGeom>
          <a:effectLst>
            <a:innerShdw blurRad="63500" dist="50800" dir="18900000">
              <a:prstClr val="black">
                <a:alpha val="50000"/>
              </a:prstClr>
            </a:innerShdw>
          </a:effectLst>
        </p:spPr>
      </p:pic>
      <p:pic>
        <p:nvPicPr>
          <p:cNvPr id="1026" name="Picture 2" descr="Chimpanzé : biographie et actualités - Sciences et Avenir">
            <a:extLst>
              <a:ext uri="{FF2B5EF4-FFF2-40B4-BE49-F238E27FC236}">
                <a16:creationId xmlns:a16="http://schemas.microsoft.com/office/drawing/2014/main" id="{ABEC1DE5-EDEE-BF50-BDEE-A3AFC4C44E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3"/>
          <a:stretch/>
        </p:blipFill>
        <p:spPr bwMode="auto">
          <a:xfrm>
            <a:off x="13886979" y="5014253"/>
            <a:ext cx="3588572" cy="304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gneau du Poitou-Charentes — Wikipédia">
            <a:extLst>
              <a:ext uri="{FF2B5EF4-FFF2-40B4-BE49-F238E27FC236}">
                <a16:creationId xmlns:a16="http://schemas.microsoft.com/office/drawing/2014/main" id="{4E0BDFF5-1BEA-CF9D-F514-0E24569B2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8441" y="1694655"/>
            <a:ext cx="2107806" cy="280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2">
            <a:extLst>
              <a:ext uri="{FF2B5EF4-FFF2-40B4-BE49-F238E27FC236}">
                <a16:creationId xmlns:a16="http://schemas.microsoft.com/office/drawing/2014/main" id="{C3A2DA50-1248-42B9-6640-694F5B3BD09F}"/>
              </a:ext>
            </a:extLst>
          </p:cNvPr>
          <p:cNvGrpSpPr/>
          <p:nvPr/>
        </p:nvGrpSpPr>
        <p:grpSpPr>
          <a:xfrm>
            <a:off x="0" y="-70703"/>
            <a:ext cx="164969" cy="10357703"/>
            <a:chOff x="0" y="0"/>
            <a:chExt cx="43449" cy="2727955"/>
          </a:xfrm>
        </p:grpSpPr>
        <p:sp>
          <p:nvSpPr>
            <p:cNvPr id="6" name="Freeform 3">
              <a:extLst>
                <a:ext uri="{FF2B5EF4-FFF2-40B4-BE49-F238E27FC236}">
                  <a16:creationId xmlns:a16="http://schemas.microsoft.com/office/drawing/2014/main" id="{BE6D7C67-72BD-F1EF-BB23-7DD0CB664176}"/>
                </a:ext>
              </a:extLst>
            </p:cNvPr>
            <p:cNvSpPr/>
            <p:nvPr/>
          </p:nvSpPr>
          <p:spPr>
            <a:xfrm>
              <a:off x="0" y="0"/>
              <a:ext cx="43449" cy="2727955"/>
            </a:xfrm>
            <a:custGeom>
              <a:avLst/>
              <a:gdLst/>
              <a:ahLst/>
              <a:cxnLst/>
              <a:rect l="l" t="t" r="r" b="b"/>
              <a:pathLst>
                <a:path w="43449" h="2727955">
                  <a:moveTo>
                    <a:pt x="0" y="0"/>
                  </a:moveTo>
                  <a:lnTo>
                    <a:pt x="43449" y="0"/>
                  </a:lnTo>
                  <a:lnTo>
                    <a:pt x="43449" y="2727955"/>
                  </a:lnTo>
                  <a:lnTo>
                    <a:pt x="0" y="2727955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8" name="TextBox 4">
              <a:extLst>
                <a:ext uri="{FF2B5EF4-FFF2-40B4-BE49-F238E27FC236}">
                  <a16:creationId xmlns:a16="http://schemas.microsoft.com/office/drawing/2014/main" id="{90CD8088-4602-2B6D-9BE7-F20A9FE90C03}"/>
                </a:ext>
              </a:extLst>
            </p:cNvPr>
            <p:cNvSpPr txBox="1"/>
            <p:nvPr/>
          </p:nvSpPr>
          <p:spPr>
            <a:xfrm>
              <a:off x="0" y="-47625"/>
              <a:ext cx="43449" cy="27755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grpSp>
        <p:nvGrpSpPr>
          <p:cNvPr id="9" name="Group 5">
            <a:extLst>
              <a:ext uri="{FF2B5EF4-FFF2-40B4-BE49-F238E27FC236}">
                <a16:creationId xmlns:a16="http://schemas.microsoft.com/office/drawing/2014/main" id="{BA8B60C6-C285-0914-B576-79F1C97E6D9C}"/>
              </a:ext>
            </a:extLst>
          </p:cNvPr>
          <p:cNvGrpSpPr/>
          <p:nvPr/>
        </p:nvGrpSpPr>
        <p:grpSpPr>
          <a:xfrm rot="5400000">
            <a:off x="9096474" y="-9096474"/>
            <a:ext cx="164969" cy="18357916"/>
            <a:chOff x="0" y="0"/>
            <a:chExt cx="43449" cy="4835007"/>
          </a:xfrm>
        </p:grpSpPr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2692E911-1F2F-A995-BA8A-9B92A755551D}"/>
                </a:ext>
              </a:extLst>
            </p:cNvPr>
            <p:cNvSpPr/>
            <p:nvPr/>
          </p:nvSpPr>
          <p:spPr>
            <a:xfrm>
              <a:off x="0" y="0"/>
              <a:ext cx="43449" cy="4835007"/>
            </a:xfrm>
            <a:custGeom>
              <a:avLst/>
              <a:gdLst/>
              <a:ahLst/>
              <a:cxnLst/>
              <a:rect l="l" t="t" r="r" b="b"/>
              <a:pathLst>
                <a:path w="43449" h="4835007">
                  <a:moveTo>
                    <a:pt x="0" y="0"/>
                  </a:moveTo>
                  <a:lnTo>
                    <a:pt x="43449" y="0"/>
                  </a:lnTo>
                  <a:lnTo>
                    <a:pt x="43449" y="4835007"/>
                  </a:lnTo>
                  <a:lnTo>
                    <a:pt x="0" y="4835007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1" name="TextBox 7">
              <a:extLst>
                <a:ext uri="{FF2B5EF4-FFF2-40B4-BE49-F238E27FC236}">
                  <a16:creationId xmlns:a16="http://schemas.microsoft.com/office/drawing/2014/main" id="{DDDAD321-FF13-0F3D-358B-0ACCF8301035}"/>
                </a:ext>
              </a:extLst>
            </p:cNvPr>
            <p:cNvSpPr txBox="1"/>
            <p:nvPr/>
          </p:nvSpPr>
          <p:spPr>
            <a:xfrm>
              <a:off x="0" y="-47625"/>
              <a:ext cx="43449" cy="48826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grpSp>
        <p:nvGrpSpPr>
          <p:cNvPr id="12" name="Group 8">
            <a:extLst>
              <a:ext uri="{FF2B5EF4-FFF2-40B4-BE49-F238E27FC236}">
                <a16:creationId xmlns:a16="http://schemas.microsoft.com/office/drawing/2014/main" id="{6601FA33-5372-8FFF-C362-4EC21FFFADBD}"/>
              </a:ext>
            </a:extLst>
          </p:cNvPr>
          <p:cNvGrpSpPr/>
          <p:nvPr/>
        </p:nvGrpSpPr>
        <p:grpSpPr>
          <a:xfrm>
            <a:off x="18123031" y="0"/>
            <a:ext cx="164969" cy="10357703"/>
            <a:chOff x="0" y="0"/>
            <a:chExt cx="43449" cy="2727955"/>
          </a:xfrm>
        </p:grpSpPr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2D97E2E0-A30F-E5B5-AD52-49EA6586617C}"/>
                </a:ext>
              </a:extLst>
            </p:cNvPr>
            <p:cNvSpPr/>
            <p:nvPr/>
          </p:nvSpPr>
          <p:spPr>
            <a:xfrm>
              <a:off x="0" y="0"/>
              <a:ext cx="43449" cy="2727955"/>
            </a:xfrm>
            <a:custGeom>
              <a:avLst/>
              <a:gdLst/>
              <a:ahLst/>
              <a:cxnLst/>
              <a:rect l="l" t="t" r="r" b="b"/>
              <a:pathLst>
                <a:path w="43449" h="2727955">
                  <a:moveTo>
                    <a:pt x="0" y="0"/>
                  </a:moveTo>
                  <a:lnTo>
                    <a:pt x="43449" y="0"/>
                  </a:lnTo>
                  <a:lnTo>
                    <a:pt x="43449" y="2727955"/>
                  </a:lnTo>
                  <a:lnTo>
                    <a:pt x="0" y="2727955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4" name="TextBox 10">
              <a:extLst>
                <a:ext uri="{FF2B5EF4-FFF2-40B4-BE49-F238E27FC236}">
                  <a16:creationId xmlns:a16="http://schemas.microsoft.com/office/drawing/2014/main" id="{49E638A1-FF61-97B1-1366-1785C840103A}"/>
                </a:ext>
              </a:extLst>
            </p:cNvPr>
            <p:cNvSpPr txBox="1"/>
            <p:nvPr/>
          </p:nvSpPr>
          <p:spPr>
            <a:xfrm>
              <a:off x="0" y="-47625"/>
              <a:ext cx="43449" cy="27755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grpSp>
        <p:nvGrpSpPr>
          <p:cNvPr id="15" name="Group 11">
            <a:extLst>
              <a:ext uri="{FF2B5EF4-FFF2-40B4-BE49-F238E27FC236}">
                <a16:creationId xmlns:a16="http://schemas.microsoft.com/office/drawing/2014/main" id="{A8B1F878-2C76-3DF2-8B2E-A1BDF95B09DA}"/>
              </a:ext>
            </a:extLst>
          </p:cNvPr>
          <p:cNvGrpSpPr/>
          <p:nvPr/>
        </p:nvGrpSpPr>
        <p:grpSpPr>
          <a:xfrm rot="5400000">
            <a:off x="8944074" y="1025558"/>
            <a:ext cx="164969" cy="18357916"/>
            <a:chOff x="0" y="0"/>
            <a:chExt cx="43449" cy="4835007"/>
          </a:xfrm>
        </p:grpSpPr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D48C690D-E73D-F8BE-BBD5-BD06F7DFE404}"/>
                </a:ext>
              </a:extLst>
            </p:cNvPr>
            <p:cNvSpPr/>
            <p:nvPr/>
          </p:nvSpPr>
          <p:spPr>
            <a:xfrm>
              <a:off x="0" y="0"/>
              <a:ext cx="43449" cy="4835007"/>
            </a:xfrm>
            <a:custGeom>
              <a:avLst/>
              <a:gdLst/>
              <a:ahLst/>
              <a:cxnLst/>
              <a:rect l="l" t="t" r="r" b="b"/>
              <a:pathLst>
                <a:path w="43449" h="4835007">
                  <a:moveTo>
                    <a:pt x="0" y="0"/>
                  </a:moveTo>
                  <a:lnTo>
                    <a:pt x="43449" y="0"/>
                  </a:lnTo>
                  <a:lnTo>
                    <a:pt x="43449" y="4835007"/>
                  </a:lnTo>
                  <a:lnTo>
                    <a:pt x="0" y="4835007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7" name="TextBox 13">
              <a:extLst>
                <a:ext uri="{FF2B5EF4-FFF2-40B4-BE49-F238E27FC236}">
                  <a16:creationId xmlns:a16="http://schemas.microsoft.com/office/drawing/2014/main" id="{984571BB-4D3C-9C2F-2FD6-6FAF2CBFEA31}"/>
                </a:ext>
              </a:extLst>
            </p:cNvPr>
            <p:cNvSpPr txBox="1"/>
            <p:nvPr/>
          </p:nvSpPr>
          <p:spPr>
            <a:xfrm>
              <a:off x="0" y="-47625"/>
              <a:ext cx="43449" cy="48826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sp>
        <p:nvSpPr>
          <p:cNvPr id="18" name="Freeform 14">
            <a:extLst>
              <a:ext uri="{FF2B5EF4-FFF2-40B4-BE49-F238E27FC236}">
                <a16:creationId xmlns:a16="http://schemas.microsoft.com/office/drawing/2014/main" id="{3064F0F5-4CA7-2EC4-8A81-FC38FDD122AF}"/>
              </a:ext>
            </a:extLst>
          </p:cNvPr>
          <p:cNvSpPr/>
          <p:nvPr/>
        </p:nvSpPr>
        <p:spPr>
          <a:xfrm>
            <a:off x="362441" y="327488"/>
            <a:ext cx="2343235" cy="471576"/>
          </a:xfrm>
          <a:custGeom>
            <a:avLst/>
            <a:gdLst/>
            <a:ahLst/>
            <a:cxnLst/>
            <a:rect l="l" t="t" r="r" b="b"/>
            <a:pathLst>
              <a:path w="2343235" h="471576">
                <a:moveTo>
                  <a:pt x="0" y="0"/>
                </a:moveTo>
                <a:lnTo>
                  <a:pt x="2343235" y="0"/>
                </a:lnTo>
                <a:lnTo>
                  <a:pt x="2343235" y="471577"/>
                </a:lnTo>
                <a:lnTo>
                  <a:pt x="0" y="47157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9" name="Freeform 15">
            <a:extLst>
              <a:ext uri="{FF2B5EF4-FFF2-40B4-BE49-F238E27FC236}">
                <a16:creationId xmlns:a16="http://schemas.microsoft.com/office/drawing/2014/main" id="{21C4192C-96AB-7177-1705-4D4B928C400F}"/>
              </a:ext>
            </a:extLst>
          </p:cNvPr>
          <p:cNvSpPr/>
          <p:nvPr/>
        </p:nvSpPr>
        <p:spPr>
          <a:xfrm>
            <a:off x="15840708" y="375880"/>
            <a:ext cx="1929191" cy="594449"/>
          </a:xfrm>
          <a:custGeom>
            <a:avLst/>
            <a:gdLst/>
            <a:ahLst/>
            <a:cxnLst/>
            <a:rect l="l" t="t" r="r" b="b"/>
            <a:pathLst>
              <a:path w="1929191" h="594449">
                <a:moveTo>
                  <a:pt x="0" y="0"/>
                </a:moveTo>
                <a:lnTo>
                  <a:pt x="1929190" y="0"/>
                </a:lnTo>
                <a:lnTo>
                  <a:pt x="1929190" y="594450"/>
                </a:lnTo>
                <a:lnTo>
                  <a:pt x="0" y="59445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10704" b="-14781"/>
            </a:stretch>
          </a:blipFill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5371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5C01D7-227F-EFAB-3913-7999CDD74A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93A81F-4EB0-546A-8829-60816ED76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7235" y="235671"/>
            <a:ext cx="10693529" cy="938212"/>
          </a:xfrm>
        </p:spPr>
        <p:txBody>
          <a:bodyPr>
            <a:normAutofit/>
          </a:bodyPr>
          <a:lstStyle/>
          <a:p>
            <a:r>
              <a:rPr lang="fr-FR" sz="3600" b="1" dirty="0">
                <a:latin typeface="Poppins" panose="00000500000000000000" pitchFamily="2" charset="0"/>
                <a:ea typeface="Cambria" panose="02040503050406030204" pitchFamily="18" charset="0"/>
                <a:cs typeface="Poppins" panose="00000500000000000000" pitchFamily="2" charset="0"/>
              </a:rPr>
              <a:t>Et pourquoi pas les organes des animaux 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35C8834-1B11-A2C0-9608-A035740147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075899"/>
            <a:ext cx="10134600" cy="8211101"/>
          </a:xfrm>
        </p:spPr>
        <p:txBody>
          <a:bodyPr>
            <a:noAutofit/>
          </a:bodyPr>
          <a:lstStyle/>
          <a:p>
            <a:r>
              <a:rPr lang="fr-FR" sz="3600" b="1" dirty="0">
                <a:ea typeface="Cambria" panose="02040503050406030204" pitchFamily="18" charset="0"/>
              </a:rPr>
              <a:t>Résultats très insuffisants pour l’instant</a:t>
            </a:r>
          </a:p>
          <a:p>
            <a:r>
              <a:rPr lang="fr-FR" sz="3600" b="1" dirty="0">
                <a:ea typeface="Cambria" panose="02040503050406030204" pitchFamily="18" charset="0"/>
              </a:rPr>
              <a:t>Limites :</a:t>
            </a:r>
            <a:r>
              <a:rPr lang="fr-FR" sz="3600" dirty="0">
                <a:ea typeface="Cambria" panose="02040503050406030204" pitchFamily="18" charset="0"/>
              </a:rPr>
              <a:t> </a:t>
            </a:r>
          </a:p>
          <a:p>
            <a:pPr marL="1200150" lvl="1" indent="-514350">
              <a:buFont typeface="Cambria" panose="02040503050406030204" pitchFamily="18" charset="0"/>
              <a:buChar char="-"/>
            </a:pPr>
            <a:r>
              <a:rPr lang="fr-FR" sz="3600" dirty="0">
                <a:ea typeface="Cambria" panose="02040503050406030204" pitchFamily="18" charset="0"/>
                <a:cs typeface="Times New Roman" panose="02020603050405020304" pitchFamily="18" charset="0"/>
              </a:rPr>
              <a:t>Incompatibilité, rejet </a:t>
            </a:r>
          </a:p>
          <a:p>
            <a:pPr marL="1200150" lvl="1" indent="-514350">
              <a:buFont typeface="Cambria" panose="02040503050406030204" pitchFamily="18" charset="0"/>
              <a:buChar char="-"/>
            </a:pPr>
            <a:r>
              <a:rPr lang="fr-FR" sz="3600" dirty="0">
                <a:ea typeface="Cambria" panose="02040503050406030204" pitchFamily="18" charset="0"/>
                <a:cs typeface="Times New Roman" panose="02020603050405020304" pitchFamily="18" charset="0"/>
              </a:rPr>
              <a:t>Infections : zoonoses</a:t>
            </a:r>
          </a:p>
          <a:p>
            <a:pPr marL="1200150" lvl="1" indent="-514350">
              <a:buFont typeface="Cambria" panose="02040503050406030204" pitchFamily="18" charset="0"/>
              <a:buChar char="-"/>
            </a:pPr>
            <a:r>
              <a:rPr lang="fr-FR" sz="3600" dirty="0">
                <a:ea typeface="Cambria" panose="02040503050406030204" pitchFamily="18" charset="0"/>
                <a:cs typeface="Times New Roman" panose="02020603050405020304" pitchFamily="18" charset="0"/>
              </a:rPr>
              <a:t>Ethiques : exploitation animale, production d’organes génétiques modifiés, acceptabilité</a:t>
            </a:r>
          </a:p>
          <a:p>
            <a:pPr marL="685800" lvl="1" indent="0">
              <a:buNone/>
            </a:pPr>
            <a:endParaRPr lang="fr-FR" sz="3600" dirty="0">
              <a:ea typeface="Cambria" panose="02040503050406030204" pitchFamily="18" charset="0"/>
            </a:endParaRPr>
          </a:p>
          <a:p>
            <a:r>
              <a:rPr lang="fr-FR" sz="3600" b="1" dirty="0">
                <a:ea typeface="Cambria" panose="02040503050406030204" pitchFamily="18" charset="0"/>
              </a:rPr>
              <a:t>Des décennies de développement</a:t>
            </a:r>
            <a:r>
              <a:rPr lang="fr-FR" sz="3600" dirty="0">
                <a:ea typeface="Cambria" panose="02040503050406030204" pitchFamily="18" charset="0"/>
              </a:rPr>
              <a:t> pour avoir (si c’est possible) une technique fiable</a:t>
            </a:r>
          </a:p>
        </p:txBody>
      </p:sp>
      <p:pic>
        <p:nvPicPr>
          <p:cNvPr id="4" name="Image 3" descr="Une image contenant texte, dessin, clipart, illustration&#10;&#10;Description générée automatiquement">
            <a:extLst>
              <a:ext uri="{FF2B5EF4-FFF2-40B4-BE49-F238E27FC236}">
                <a16:creationId xmlns:a16="http://schemas.microsoft.com/office/drawing/2014/main" id="{919DB6B2-ABFB-3B26-F08C-12FFF248D3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" r="1" b="1"/>
          <a:stretch/>
        </p:blipFill>
        <p:spPr bwMode="auto">
          <a:xfrm>
            <a:off x="10445234" y="1214791"/>
            <a:ext cx="7243388" cy="8330853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</p:spPr>
      </p:pic>
      <p:grpSp>
        <p:nvGrpSpPr>
          <p:cNvPr id="5" name="Group 2">
            <a:extLst>
              <a:ext uri="{FF2B5EF4-FFF2-40B4-BE49-F238E27FC236}">
                <a16:creationId xmlns:a16="http://schemas.microsoft.com/office/drawing/2014/main" id="{F5517845-5E81-0721-FF10-52DE86FD6740}"/>
              </a:ext>
            </a:extLst>
          </p:cNvPr>
          <p:cNvGrpSpPr/>
          <p:nvPr/>
        </p:nvGrpSpPr>
        <p:grpSpPr>
          <a:xfrm>
            <a:off x="0" y="-70703"/>
            <a:ext cx="164969" cy="10357703"/>
            <a:chOff x="0" y="0"/>
            <a:chExt cx="43449" cy="2727955"/>
          </a:xfrm>
        </p:grpSpPr>
        <p:sp>
          <p:nvSpPr>
            <p:cNvPr id="6" name="Freeform 3">
              <a:extLst>
                <a:ext uri="{FF2B5EF4-FFF2-40B4-BE49-F238E27FC236}">
                  <a16:creationId xmlns:a16="http://schemas.microsoft.com/office/drawing/2014/main" id="{9BE18BE2-E869-DDBE-B486-FF54597321E2}"/>
                </a:ext>
              </a:extLst>
            </p:cNvPr>
            <p:cNvSpPr/>
            <p:nvPr/>
          </p:nvSpPr>
          <p:spPr>
            <a:xfrm>
              <a:off x="0" y="0"/>
              <a:ext cx="43449" cy="2727955"/>
            </a:xfrm>
            <a:custGeom>
              <a:avLst/>
              <a:gdLst/>
              <a:ahLst/>
              <a:cxnLst/>
              <a:rect l="l" t="t" r="r" b="b"/>
              <a:pathLst>
                <a:path w="43449" h="2727955">
                  <a:moveTo>
                    <a:pt x="0" y="0"/>
                  </a:moveTo>
                  <a:lnTo>
                    <a:pt x="43449" y="0"/>
                  </a:lnTo>
                  <a:lnTo>
                    <a:pt x="43449" y="2727955"/>
                  </a:lnTo>
                  <a:lnTo>
                    <a:pt x="0" y="2727955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7" name="TextBox 4">
              <a:extLst>
                <a:ext uri="{FF2B5EF4-FFF2-40B4-BE49-F238E27FC236}">
                  <a16:creationId xmlns:a16="http://schemas.microsoft.com/office/drawing/2014/main" id="{842D56F6-79B0-ADEE-2FEC-833A9A966963}"/>
                </a:ext>
              </a:extLst>
            </p:cNvPr>
            <p:cNvSpPr txBox="1"/>
            <p:nvPr/>
          </p:nvSpPr>
          <p:spPr>
            <a:xfrm>
              <a:off x="0" y="-47625"/>
              <a:ext cx="43449" cy="27755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grpSp>
        <p:nvGrpSpPr>
          <p:cNvPr id="8" name="Group 5">
            <a:extLst>
              <a:ext uri="{FF2B5EF4-FFF2-40B4-BE49-F238E27FC236}">
                <a16:creationId xmlns:a16="http://schemas.microsoft.com/office/drawing/2014/main" id="{F9C89C3B-54BB-973F-7AA1-5E33A59107E4}"/>
              </a:ext>
            </a:extLst>
          </p:cNvPr>
          <p:cNvGrpSpPr/>
          <p:nvPr/>
        </p:nvGrpSpPr>
        <p:grpSpPr>
          <a:xfrm rot="5400000">
            <a:off x="9096474" y="-9096474"/>
            <a:ext cx="164969" cy="18357916"/>
            <a:chOff x="0" y="0"/>
            <a:chExt cx="43449" cy="4835007"/>
          </a:xfrm>
        </p:grpSpPr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D5233092-9480-3B19-AE96-58A1A0F32C15}"/>
                </a:ext>
              </a:extLst>
            </p:cNvPr>
            <p:cNvSpPr/>
            <p:nvPr/>
          </p:nvSpPr>
          <p:spPr>
            <a:xfrm>
              <a:off x="0" y="0"/>
              <a:ext cx="43449" cy="4835007"/>
            </a:xfrm>
            <a:custGeom>
              <a:avLst/>
              <a:gdLst/>
              <a:ahLst/>
              <a:cxnLst/>
              <a:rect l="l" t="t" r="r" b="b"/>
              <a:pathLst>
                <a:path w="43449" h="4835007">
                  <a:moveTo>
                    <a:pt x="0" y="0"/>
                  </a:moveTo>
                  <a:lnTo>
                    <a:pt x="43449" y="0"/>
                  </a:lnTo>
                  <a:lnTo>
                    <a:pt x="43449" y="4835007"/>
                  </a:lnTo>
                  <a:lnTo>
                    <a:pt x="0" y="4835007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0" name="TextBox 7">
              <a:extLst>
                <a:ext uri="{FF2B5EF4-FFF2-40B4-BE49-F238E27FC236}">
                  <a16:creationId xmlns:a16="http://schemas.microsoft.com/office/drawing/2014/main" id="{C9F9B41C-F575-6DC1-2709-9F656825C111}"/>
                </a:ext>
              </a:extLst>
            </p:cNvPr>
            <p:cNvSpPr txBox="1"/>
            <p:nvPr/>
          </p:nvSpPr>
          <p:spPr>
            <a:xfrm>
              <a:off x="0" y="-47625"/>
              <a:ext cx="43449" cy="48826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grpSp>
        <p:nvGrpSpPr>
          <p:cNvPr id="11" name="Group 8">
            <a:extLst>
              <a:ext uri="{FF2B5EF4-FFF2-40B4-BE49-F238E27FC236}">
                <a16:creationId xmlns:a16="http://schemas.microsoft.com/office/drawing/2014/main" id="{F069B16E-64C9-171C-7AEF-9AB882C8A0FB}"/>
              </a:ext>
            </a:extLst>
          </p:cNvPr>
          <p:cNvGrpSpPr/>
          <p:nvPr/>
        </p:nvGrpSpPr>
        <p:grpSpPr>
          <a:xfrm>
            <a:off x="18123031" y="0"/>
            <a:ext cx="164969" cy="10357703"/>
            <a:chOff x="0" y="0"/>
            <a:chExt cx="43449" cy="2727955"/>
          </a:xfrm>
        </p:grpSpPr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9DC7534B-2C3B-D436-BE1B-5A15D0A9C655}"/>
                </a:ext>
              </a:extLst>
            </p:cNvPr>
            <p:cNvSpPr/>
            <p:nvPr/>
          </p:nvSpPr>
          <p:spPr>
            <a:xfrm>
              <a:off x="0" y="0"/>
              <a:ext cx="43449" cy="2727955"/>
            </a:xfrm>
            <a:custGeom>
              <a:avLst/>
              <a:gdLst/>
              <a:ahLst/>
              <a:cxnLst/>
              <a:rect l="l" t="t" r="r" b="b"/>
              <a:pathLst>
                <a:path w="43449" h="2727955">
                  <a:moveTo>
                    <a:pt x="0" y="0"/>
                  </a:moveTo>
                  <a:lnTo>
                    <a:pt x="43449" y="0"/>
                  </a:lnTo>
                  <a:lnTo>
                    <a:pt x="43449" y="2727955"/>
                  </a:lnTo>
                  <a:lnTo>
                    <a:pt x="0" y="2727955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3" name="TextBox 10">
              <a:extLst>
                <a:ext uri="{FF2B5EF4-FFF2-40B4-BE49-F238E27FC236}">
                  <a16:creationId xmlns:a16="http://schemas.microsoft.com/office/drawing/2014/main" id="{600DAE14-1BD4-E766-348C-C05E7AA9AA87}"/>
                </a:ext>
              </a:extLst>
            </p:cNvPr>
            <p:cNvSpPr txBox="1"/>
            <p:nvPr/>
          </p:nvSpPr>
          <p:spPr>
            <a:xfrm>
              <a:off x="0" y="-47625"/>
              <a:ext cx="43449" cy="27755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grpSp>
        <p:nvGrpSpPr>
          <p:cNvPr id="14" name="Group 11">
            <a:extLst>
              <a:ext uri="{FF2B5EF4-FFF2-40B4-BE49-F238E27FC236}">
                <a16:creationId xmlns:a16="http://schemas.microsoft.com/office/drawing/2014/main" id="{FFBE4EDB-03A0-E219-ED97-A818A7666BD5}"/>
              </a:ext>
            </a:extLst>
          </p:cNvPr>
          <p:cNvGrpSpPr/>
          <p:nvPr/>
        </p:nvGrpSpPr>
        <p:grpSpPr>
          <a:xfrm rot="5400000">
            <a:off x="8944074" y="1025558"/>
            <a:ext cx="164969" cy="18357916"/>
            <a:chOff x="0" y="0"/>
            <a:chExt cx="43449" cy="4835007"/>
          </a:xfrm>
        </p:grpSpPr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0D6D799C-ADC1-0BDF-CA14-8239CEFDCE08}"/>
                </a:ext>
              </a:extLst>
            </p:cNvPr>
            <p:cNvSpPr/>
            <p:nvPr/>
          </p:nvSpPr>
          <p:spPr>
            <a:xfrm>
              <a:off x="0" y="0"/>
              <a:ext cx="43449" cy="4835007"/>
            </a:xfrm>
            <a:custGeom>
              <a:avLst/>
              <a:gdLst/>
              <a:ahLst/>
              <a:cxnLst/>
              <a:rect l="l" t="t" r="r" b="b"/>
              <a:pathLst>
                <a:path w="43449" h="4835007">
                  <a:moveTo>
                    <a:pt x="0" y="0"/>
                  </a:moveTo>
                  <a:lnTo>
                    <a:pt x="43449" y="0"/>
                  </a:lnTo>
                  <a:lnTo>
                    <a:pt x="43449" y="4835007"/>
                  </a:lnTo>
                  <a:lnTo>
                    <a:pt x="0" y="4835007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6" name="TextBox 13">
              <a:extLst>
                <a:ext uri="{FF2B5EF4-FFF2-40B4-BE49-F238E27FC236}">
                  <a16:creationId xmlns:a16="http://schemas.microsoft.com/office/drawing/2014/main" id="{3A7F01E5-D7C6-7300-8114-08C2288F8020}"/>
                </a:ext>
              </a:extLst>
            </p:cNvPr>
            <p:cNvSpPr txBox="1"/>
            <p:nvPr/>
          </p:nvSpPr>
          <p:spPr>
            <a:xfrm>
              <a:off x="0" y="-47625"/>
              <a:ext cx="43449" cy="48826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sp>
        <p:nvSpPr>
          <p:cNvPr id="17" name="Freeform 14">
            <a:extLst>
              <a:ext uri="{FF2B5EF4-FFF2-40B4-BE49-F238E27FC236}">
                <a16:creationId xmlns:a16="http://schemas.microsoft.com/office/drawing/2014/main" id="{00D55553-AD51-B258-703F-E9C705E53534}"/>
              </a:ext>
            </a:extLst>
          </p:cNvPr>
          <p:cNvSpPr/>
          <p:nvPr/>
        </p:nvSpPr>
        <p:spPr>
          <a:xfrm>
            <a:off x="362441" y="327488"/>
            <a:ext cx="2343235" cy="471576"/>
          </a:xfrm>
          <a:custGeom>
            <a:avLst/>
            <a:gdLst/>
            <a:ahLst/>
            <a:cxnLst/>
            <a:rect l="l" t="t" r="r" b="b"/>
            <a:pathLst>
              <a:path w="2343235" h="471576">
                <a:moveTo>
                  <a:pt x="0" y="0"/>
                </a:moveTo>
                <a:lnTo>
                  <a:pt x="2343235" y="0"/>
                </a:lnTo>
                <a:lnTo>
                  <a:pt x="2343235" y="471577"/>
                </a:lnTo>
                <a:lnTo>
                  <a:pt x="0" y="4715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9" name="Freeform 15">
            <a:extLst>
              <a:ext uri="{FF2B5EF4-FFF2-40B4-BE49-F238E27FC236}">
                <a16:creationId xmlns:a16="http://schemas.microsoft.com/office/drawing/2014/main" id="{F4070594-F845-8566-3EC5-490F7B87520D}"/>
              </a:ext>
            </a:extLst>
          </p:cNvPr>
          <p:cNvSpPr/>
          <p:nvPr/>
        </p:nvSpPr>
        <p:spPr>
          <a:xfrm>
            <a:off x="15840708" y="375880"/>
            <a:ext cx="1929191" cy="594449"/>
          </a:xfrm>
          <a:custGeom>
            <a:avLst/>
            <a:gdLst/>
            <a:ahLst/>
            <a:cxnLst/>
            <a:rect l="l" t="t" r="r" b="b"/>
            <a:pathLst>
              <a:path w="1929191" h="594449">
                <a:moveTo>
                  <a:pt x="0" y="0"/>
                </a:moveTo>
                <a:lnTo>
                  <a:pt x="1929190" y="0"/>
                </a:lnTo>
                <a:lnTo>
                  <a:pt x="1929190" y="594450"/>
                </a:lnTo>
                <a:lnTo>
                  <a:pt x="0" y="5944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0704" b="-14781"/>
            </a:stretch>
          </a:blipFill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940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B87D77E-2008-A31C-DD80-88E6666C1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4900" y="416498"/>
            <a:ext cx="8458200" cy="856406"/>
          </a:xfrm>
        </p:spPr>
        <p:txBody>
          <a:bodyPr>
            <a:normAutofit fontScale="90000"/>
          </a:bodyPr>
          <a:lstStyle/>
          <a:p>
            <a:r>
              <a:rPr lang="fr-FR" sz="3600" b="1" dirty="0">
                <a:latin typeface="Poppins" panose="00000500000000000000" pitchFamily="2" charset="0"/>
                <a:cs typeface="Poppins" panose="00000500000000000000" pitchFamily="2" charset="0"/>
              </a:rPr>
              <a:t>Et pourquoi pas des organes artificiels ?</a:t>
            </a:r>
            <a:r>
              <a:rPr lang="fr-FR" sz="3600" dirty="0"/>
              <a:t>	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A7C14B3-73F7-1A90-CB25-0CB6AE722F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7717" y="1858907"/>
            <a:ext cx="10228993" cy="7203281"/>
          </a:xfrm>
        </p:spPr>
        <p:txBody>
          <a:bodyPr/>
          <a:lstStyle/>
          <a:p>
            <a:r>
              <a:rPr lang="fr-FR" sz="3600" b="1" dirty="0"/>
              <a:t>Cœur artificiel </a:t>
            </a:r>
          </a:p>
          <a:p>
            <a:pPr lvl="1"/>
            <a:r>
              <a:rPr lang="fr-FR" sz="3200" dirty="0"/>
              <a:t>Actuellement : pas d’organe entier</a:t>
            </a:r>
          </a:p>
          <a:p>
            <a:pPr lvl="1"/>
            <a:r>
              <a:rPr lang="fr-FR" sz="3200" dirty="0"/>
              <a:t>Projet le plus avancé : français CARMAT®</a:t>
            </a:r>
          </a:p>
          <a:p>
            <a:pPr lvl="2"/>
            <a:r>
              <a:rPr lang="fr-FR" sz="2800" dirty="0"/>
              <a:t>Déjà implanté</a:t>
            </a:r>
          </a:p>
          <a:p>
            <a:pPr lvl="2"/>
            <a:r>
              <a:rPr lang="fr-FR" sz="2800" dirty="0"/>
              <a:t>Décès en quelques jours à 2-3 mois </a:t>
            </a:r>
          </a:p>
          <a:p>
            <a:pPr lvl="2"/>
            <a:r>
              <a:rPr lang="fr-FR" sz="2800" dirty="0"/>
              <a:t>De l’ordre de la recherche</a:t>
            </a:r>
          </a:p>
          <a:p>
            <a:pPr lvl="1"/>
            <a:endParaRPr lang="fr-FR" sz="3200" dirty="0"/>
          </a:p>
          <a:p>
            <a:r>
              <a:rPr lang="fr-FR" sz="3600" b="1" dirty="0"/>
              <a:t>Rein, poumon : </a:t>
            </a:r>
            <a:r>
              <a:rPr lang="fr-FR" sz="3600" dirty="0"/>
              <a:t>pas de prototype : </a:t>
            </a:r>
          </a:p>
          <a:p>
            <a:pPr lvl="1"/>
            <a:r>
              <a:rPr lang="fr-FR" sz="3200" dirty="0"/>
              <a:t>Machines de suppléance</a:t>
            </a:r>
          </a:p>
          <a:p>
            <a:pPr lvl="1"/>
            <a:endParaRPr lang="fr-FR" sz="3200" dirty="0"/>
          </a:p>
          <a:p>
            <a:r>
              <a:rPr lang="fr-FR" sz="3600" b="1" dirty="0"/>
              <a:t>Foie : </a:t>
            </a:r>
            <a:r>
              <a:rPr lang="fr-FR" sz="3600" dirty="0"/>
              <a:t>pas d’alternative à la transplantation</a:t>
            </a:r>
          </a:p>
          <a:p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7C193F1-CBCB-121A-32CE-5F144250D09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533064" y="2499243"/>
            <a:ext cx="2622630" cy="327502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72B6FF3-B992-5260-2DB6-43A52681EDB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407636" y="6593564"/>
            <a:ext cx="4759457" cy="3167202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2048" y="2514579"/>
            <a:ext cx="2828235" cy="3259689"/>
          </a:xfrm>
          <a:prstGeom prst="rect">
            <a:avLst/>
          </a:prstGeom>
        </p:spPr>
      </p:pic>
      <p:grpSp>
        <p:nvGrpSpPr>
          <p:cNvPr id="5" name="Group 2">
            <a:extLst>
              <a:ext uri="{FF2B5EF4-FFF2-40B4-BE49-F238E27FC236}">
                <a16:creationId xmlns:a16="http://schemas.microsoft.com/office/drawing/2014/main" id="{A58B6448-D962-7824-1BBC-4D2D3840CFB9}"/>
              </a:ext>
            </a:extLst>
          </p:cNvPr>
          <p:cNvGrpSpPr/>
          <p:nvPr/>
        </p:nvGrpSpPr>
        <p:grpSpPr>
          <a:xfrm>
            <a:off x="0" y="-70703"/>
            <a:ext cx="164969" cy="10357703"/>
            <a:chOff x="0" y="0"/>
            <a:chExt cx="43449" cy="2727955"/>
          </a:xfrm>
        </p:grpSpPr>
        <p:sp>
          <p:nvSpPr>
            <p:cNvPr id="6" name="Freeform 3">
              <a:extLst>
                <a:ext uri="{FF2B5EF4-FFF2-40B4-BE49-F238E27FC236}">
                  <a16:creationId xmlns:a16="http://schemas.microsoft.com/office/drawing/2014/main" id="{E779672C-338C-3C23-4855-2F29E5EF7839}"/>
                </a:ext>
              </a:extLst>
            </p:cNvPr>
            <p:cNvSpPr/>
            <p:nvPr/>
          </p:nvSpPr>
          <p:spPr>
            <a:xfrm>
              <a:off x="0" y="0"/>
              <a:ext cx="43449" cy="2727955"/>
            </a:xfrm>
            <a:custGeom>
              <a:avLst/>
              <a:gdLst/>
              <a:ahLst/>
              <a:cxnLst/>
              <a:rect l="l" t="t" r="r" b="b"/>
              <a:pathLst>
                <a:path w="43449" h="2727955">
                  <a:moveTo>
                    <a:pt x="0" y="0"/>
                  </a:moveTo>
                  <a:lnTo>
                    <a:pt x="43449" y="0"/>
                  </a:lnTo>
                  <a:lnTo>
                    <a:pt x="43449" y="2727955"/>
                  </a:lnTo>
                  <a:lnTo>
                    <a:pt x="0" y="2727955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9" name="TextBox 4">
              <a:extLst>
                <a:ext uri="{FF2B5EF4-FFF2-40B4-BE49-F238E27FC236}">
                  <a16:creationId xmlns:a16="http://schemas.microsoft.com/office/drawing/2014/main" id="{9C15CA11-AD68-EE36-1FAC-41E73BAF1867}"/>
                </a:ext>
              </a:extLst>
            </p:cNvPr>
            <p:cNvSpPr txBox="1"/>
            <p:nvPr/>
          </p:nvSpPr>
          <p:spPr>
            <a:xfrm>
              <a:off x="0" y="-47625"/>
              <a:ext cx="43449" cy="27755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grpSp>
        <p:nvGrpSpPr>
          <p:cNvPr id="10" name="Group 5">
            <a:extLst>
              <a:ext uri="{FF2B5EF4-FFF2-40B4-BE49-F238E27FC236}">
                <a16:creationId xmlns:a16="http://schemas.microsoft.com/office/drawing/2014/main" id="{5C8A7FE1-83D4-66B1-3C94-07A0F14B98EB}"/>
              </a:ext>
            </a:extLst>
          </p:cNvPr>
          <p:cNvGrpSpPr/>
          <p:nvPr/>
        </p:nvGrpSpPr>
        <p:grpSpPr>
          <a:xfrm rot="5400000">
            <a:off x="9096474" y="-9096474"/>
            <a:ext cx="164969" cy="18357916"/>
            <a:chOff x="0" y="0"/>
            <a:chExt cx="43449" cy="4835007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A48AE4B6-1215-9D44-B9DF-5C0A46CCE3A9}"/>
                </a:ext>
              </a:extLst>
            </p:cNvPr>
            <p:cNvSpPr/>
            <p:nvPr/>
          </p:nvSpPr>
          <p:spPr>
            <a:xfrm>
              <a:off x="0" y="0"/>
              <a:ext cx="43449" cy="4835007"/>
            </a:xfrm>
            <a:custGeom>
              <a:avLst/>
              <a:gdLst/>
              <a:ahLst/>
              <a:cxnLst/>
              <a:rect l="l" t="t" r="r" b="b"/>
              <a:pathLst>
                <a:path w="43449" h="4835007">
                  <a:moveTo>
                    <a:pt x="0" y="0"/>
                  </a:moveTo>
                  <a:lnTo>
                    <a:pt x="43449" y="0"/>
                  </a:lnTo>
                  <a:lnTo>
                    <a:pt x="43449" y="4835007"/>
                  </a:lnTo>
                  <a:lnTo>
                    <a:pt x="0" y="4835007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2" name="TextBox 7">
              <a:extLst>
                <a:ext uri="{FF2B5EF4-FFF2-40B4-BE49-F238E27FC236}">
                  <a16:creationId xmlns:a16="http://schemas.microsoft.com/office/drawing/2014/main" id="{AFA29E28-0FED-8E11-4EF9-A81D1713756C}"/>
                </a:ext>
              </a:extLst>
            </p:cNvPr>
            <p:cNvSpPr txBox="1"/>
            <p:nvPr/>
          </p:nvSpPr>
          <p:spPr>
            <a:xfrm>
              <a:off x="0" y="-47625"/>
              <a:ext cx="43449" cy="48826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grpSp>
        <p:nvGrpSpPr>
          <p:cNvPr id="13" name="Group 8">
            <a:extLst>
              <a:ext uri="{FF2B5EF4-FFF2-40B4-BE49-F238E27FC236}">
                <a16:creationId xmlns:a16="http://schemas.microsoft.com/office/drawing/2014/main" id="{0AB79D5C-944E-0A64-0F71-19DD8E7D0598}"/>
              </a:ext>
            </a:extLst>
          </p:cNvPr>
          <p:cNvGrpSpPr/>
          <p:nvPr/>
        </p:nvGrpSpPr>
        <p:grpSpPr>
          <a:xfrm>
            <a:off x="18123031" y="0"/>
            <a:ext cx="164969" cy="10357703"/>
            <a:chOff x="0" y="0"/>
            <a:chExt cx="43449" cy="2727955"/>
          </a:xfrm>
        </p:grpSpPr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333000B7-C714-B25A-C7E4-DBBCFBB308EE}"/>
                </a:ext>
              </a:extLst>
            </p:cNvPr>
            <p:cNvSpPr/>
            <p:nvPr/>
          </p:nvSpPr>
          <p:spPr>
            <a:xfrm>
              <a:off x="0" y="0"/>
              <a:ext cx="43449" cy="2727955"/>
            </a:xfrm>
            <a:custGeom>
              <a:avLst/>
              <a:gdLst/>
              <a:ahLst/>
              <a:cxnLst/>
              <a:rect l="l" t="t" r="r" b="b"/>
              <a:pathLst>
                <a:path w="43449" h="2727955">
                  <a:moveTo>
                    <a:pt x="0" y="0"/>
                  </a:moveTo>
                  <a:lnTo>
                    <a:pt x="43449" y="0"/>
                  </a:lnTo>
                  <a:lnTo>
                    <a:pt x="43449" y="2727955"/>
                  </a:lnTo>
                  <a:lnTo>
                    <a:pt x="0" y="2727955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5" name="TextBox 10">
              <a:extLst>
                <a:ext uri="{FF2B5EF4-FFF2-40B4-BE49-F238E27FC236}">
                  <a16:creationId xmlns:a16="http://schemas.microsoft.com/office/drawing/2014/main" id="{4DBFA938-A288-409B-6B6A-C8B88F1891CB}"/>
                </a:ext>
              </a:extLst>
            </p:cNvPr>
            <p:cNvSpPr txBox="1"/>
            <p:nvPr/>
          </p:nvSpPr>
          <p:spPr>
            <a:xfrm>
              <a:off x="0" y="-47625"/>
              <a:ext cx="43449" cy="27755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grpSp>
        <p:nvGrpSpPr>
          <p:cNvPr id="16" name="Group 11">
            <a:extLst>
              <a:ext uri="{FF2B5EF4-FFF2-40B4-BE49-F238E27FC236}">
                <a16:creationId xmlns:a16="http://schemas.microsoft.com/office/drawing/2014/main" id="{55936A2F-F975-F36A-5482-396CAAB7D3BD}"/>
              </a:ext>
            </a:extLst>
          </p:cNvPr>
          <p:cNvGrpSpPr/>
          <p:nvPr/>
        </p:nvGrpSpPr>
        <p:grpSpPr>
          <a:xfrm rot="5400000">
            <a:off x="8944074" y="1025558"/>
            <a:ext cx="164969" cy="18357916"/>
            <a:chOff x="0" y="0"/>
            <a:chExt cx="43449" cy="4835007"/>
          </a:xfrm>
        </p:grpSpPr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C84E30CD-8ADF-2171-2328-14E4270B72EA}"/>
                </a:ext>
              </a:extLst>
            </p:cNvPr>
            <p:cNvSpPr/>
            <p:nvPr/>
          </p:nvSpPr>
          <p:spPr>
            <a:xfrm>
              <a:off x="0" y="0"/>
              <a:ext cx="43449" cy="4835007"/>
            </a:xfrm>
            <a:custGeom>
              <a:avLst/>
              <a:gdLst/>
              <a:ahLst/>
              <a:cxnLst/>
              <a:rect l="l" t="t" r="r" b="b"/>
              <a:pathLst>
                <a:path w="43449" h="4835007">
                  <a:moveTo>
                    <a:pt x="0" y="0"/>
                  </a:moveTo>
                  <a:lnTo>
                    <a:pt x="43449" y="0"/>
                  </a:lnTo>
                  <a:lnTo>
                    <a:pt x="43449" y="4835007"/>
                  </a:lnTo>
                  <a:lnTo>
                    <a:pt x="0" y="4835007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8" name="TextBox 13">
              <a:extLst>
                <a:ext uri="{FF2B5EF4-FFF2-40B4-BE49-F238E27FC236}">
                  <a16:creationId xmlns:a16="http://schemas.microsoft.com/office/drawing/2014/main" id="{4DD71F29-AAE0-7F87-35CE-AA81DE6E345B}"/>
                </a:ext>
              </a:extLst>
            </p:cNvPr>
            <p:cNvSpPr txBox="1"/>
            <p:nvPr/>
          </p:nvSpPr>
          <p:spPr>
            <a:xfrm>
              <a:off x="0" y="-47625"/>
              <a:ext cx="43449" cy="48826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sp>
        <p:nvSpPr>
          <p:cNvPr id="19" name="Freeform 14">
            <a:extLst>
              <a:ext uri="{FF2B5EF4-FFF2-40B4-BE49-F238E27FC236}">
                <a16:creationId xmlns:a16="http://schemas.microsoft.com/office/drawing/2014/main" id="{66C408AF-9C23-CA43-5150-E99E42313726}"/>
              </a:ext>
            </a:extLst>
          </p:cNvPr>
          <p:cNvSpPr/>
          <p:nvPr/>
        </p:nvSpPr>
        <p:spPr>
          <a:xfrm>
            <a:off x="362441" y="327488"/>
            <a:ext cx="2343235" cy="471576"/>
          </a:xfrm>
          <a:custGeom>
            <a:avLst/>
            <a:gdLst/>
            <a:ahLst/>
            <a:cxnLst/>
            <a:rect l="l" t="t" r="r" b="b"/>
            <a:pathLst>
              <a:path w="2343235" h="471576">
                <a:moveTo>
                  <a:pt x="0" y="0"/>
                </a:moveTo>
                <a:lnTo>
                  <a:pt x="2343235" y="0"/>
                </a:lnTo>
                <a:lnTo>
                  <a:pt x="2343235" y="471577"/>
                </a:lnTo>
                <a:lnTo>
                  <a:pt x="0" y="47157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0" name="Freeform 15">
            <a:extLst>
              <a:ext uri="{FF2B5EF4-FFF2-40B4-BE49-F238E27FC236}">
                <a16:creationId xmlns:a16="http://schemas.microsoft.com/office/drawing/2014/main" id="{90B19E52-B04E-0AE3-BE86-DE7E29797AAE}"/>
              </a:ext>
            </a:extLst>
          </p:cNvPr>
          <p:cNvSpPr/>
          <p:nvPr/>
        </p:nvSpPr>
        <p:spPr>
          <a:xfrm>
            <a:off x="15840708" y="375880"/>
            <a:ext cx="1929191" cy="594449"/>
          </a:xfrm>
          <a:custGeom>
            <a:avLst/>
            <a:gdLst/>
            <a:ahLst/>
            <a:cxnLst/>
            <a:rect l="l" t="t" r="r" b="b"/>
            <a:pathLst>
              <a:path w="1929191" h="594449">
                <a:moveTo>
                  <a:pt x="0" y="0"/>
                </a:moveTo>
                <a:lnTo>
                  <a:pt x="1929190" y="0"/>
                </a:lnTo>
                <a:lnTo>
                  <a:pt x="1929190" y="594450"/>
                </a:lnTo>
                <a:lnTo>
                  <a:pt x="0" y="59445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10704" b="-14781"/>
            </a:stretch>
          </a:blipFill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9106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6F3603-0661-2310-6111-49927A31BF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28CE745-9866-822F-2CF4-403ECE6DA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1249" y="488951"/>
            <a:ext cx="9685502" cy="959648"/>
          </a:xfrm>
        </p:spPr>
        <p:txBody>
          <a:bodyPr>
            <a:noAutofit/>
          </a:bodyPr>
          <a:lstStyle/>
          <a:p>
            <a:r>
              <a:rPr lang="fr-FR" sz="3600" b="1" dirty="0">
                <a:latin typeface="Poppins" panose="00000500000000000000" pitchFamily="2" charset="0"/>
                <a:cs typeface="Poppins" panose="00000500000000000000" pitchFamily="2" charset="0"/>
              </a:rPr>
              <a:t>Et pourquoi pas des organes artificiels ?	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FE255FF-9DAE-92AB-DE4A-D266BC9350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8616" y="1705404"/>
            <a:ext cx="15773400" cy="7203281"/>
          </a:xfrm>
        </p:spPr>
        <p:txBody>
          <a:bodyPr>
            <a:normAutofit/>
          </a:bodyPr>
          <a:lstStyle/>
          <a:p>
            <a:r>
              <a:rPr lang="fr-FR" b="1" dirty="0"/>
              <a:t>Limites :</a:t>
            </a:r>
          </a:p>
          <a:p>
            <a:pPr lvl="1"/>
            <a:r>
              <a:rPr lang="fr-FR" sz="3200" dirty="0"/>
              <a:t>Techniques nombreuses : </a:t>
            </a:r>
          </a:p>
          <a:p>
            <a:pPr lvl="2"/>
            <a:r>
              <a:rPr lang="fr-FR" sz="3200" dirty="0"/>
              <a:t>Compatibilité avec le corps humain</a:t>
            </a:r>
          </a:p>
          <a:p>
            <a:pPr lvl="2"/>
            <a:r>
              <a:rPr lang="fr-FR" sz="3200" dirty="0"/>
              <a:t>Energie : consommation ++, recharge</a:t>
            </a:r>
          </a:p>
          <a:p>
            <a:pPr lvl="2"/>
            <a:r>
              <a:rPr lang="fr-FR" sz="3200" dirty="0"/>
              <a:t>Entretien des composants </a:t>
            </a:r>
          </a:p>
          <a:p>
            <a:pPr lvl="2"/>
            <a:r>
              <a:rPr lang="fr-FR" sz="3200" dirty="0"/>
              <a:t>Miniaturisation </a:t>
            </a:r>
          </a:p>
          <a:p>
            <a:pPr lvl="1"/>
            <a:r>
              <a:rPr lang="fr-FR" sz="3200" dirty="0"/>
              <a:t>Coût</a:t>
            </a:r>
          </a:p>
          <a:p>
            <a:pPr marL="685800" lvl="1" indent="0">
              <a:buNone/>
            </a:pPr>
            <a:endParaRPr lang="fr-FR" sz="3200" dirty="0"/>
          </a:p>
          <a:p>
            <a:r>
              <a:rPr lang="fr-FR" dirty="0"/>
              <a:t>Il n’existe aucun organe entier artificiel qui </a:t>
            </a:r>
            <a:br>
              <a:rPr lang="fr-FR" dirty="0"/>
            </a:br>
            <a:r>
              <a:rPr lang="fr-FR" dirty="0"/>
              <a:t>fonctionne au long terme</a:t>
            </a:r>
          </a:p>
          <a:p>
            <a:r>
              <a:rPr lang="fr-FR" dirty="0"/>
              <a:t>De l’ordre de la science-fiction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9B01E2E-0213-6349-B89D-7CB280D0341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287000" y="1633007"/>
            <a:ext cx="3818101" cy="381810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6AB68F0-4BED-8E97-09B4-B88C74B0EAD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658600" y="5829300"/>
            <a:ext cx="4081820" cy="4081820"/>
          </a:xfrm>
          <a:prstGeom prst="rect">
            <a:avLst/>
          </a:prstGeom>
        </p:spPr>
      </p:pic>
      <p:grpSp>
        <p:nvGrpSpPr>
          <p:cNvPr id="6" name="Group 2">
            <a:extLst>
              <a:ext uri="{FF2B5EF4-FFF2-40B4-BE49-F238E27FC236}">
                <a16:creationId xmlns:a16="http://schemas.microsoft.com/office/drawing/2014/main" id="{4466EB69-1659-D5DE-F72A-4C67A575A5E0}"/>
              </a:ext>
            </a:extLst>
          </p:cNvPr>
          <p:cNvGrpSpPr/>
          <p:nvPr/>
        </p:nvGrpSpPr>
        <p:grpSpPr>
          <a:xfrm>
            <a:off x="0" y="-70703"/>
            <a:ext cx="164969" cy="10357703"/>
            <a:chOff x="0" y="0"/>
            <a:chExt cx="43449" cy="2727955"/>
          </a:xfrm>
        </p:grpSpPr>
        <p:sp>
          <p:nvSpPr>
            <p:cNvPr id="7" name="Freeform 3">
              <a:extLst>
                <a:ext uri="{FF2B5EF4-FFF2-40B4-BE49-F238E27FC236}">
                  <a16:creationId xmlns:a16="http://schemas.microsoft.com/office/drawing/2014/main" id="{06ED15F2-4D87-5261-E2E5-5529098D84C8}"/>
                </a:ext>
              </a:extLst>
            </p:cNvPr>
            <p:cNvSpPr/>
            <p:nvPr/>
          </p:nvSpPr>
          <p:spPr>
            <a:xfrm>
              <a:off x="0" y="0"/>
              <a:ext cx="43449" cy="2727955"/>
            </a:xfrm>
            <a:custGeom>
              <a:avLst/>
              <a:gdLst/>
              <a:ahLst/>
              <a:cxnLst/>
              <a:rect l="l" t="t" r="r" b="b"/>
              <a:pathLst>
                <a:path w="43449" h="2727955">
                  <a:moveTo>
                    <a:pt x="0" y="0"/>
                  </a:moveTo>
                  <a:lnTo>
                    <a:pt x="43449" y="0"/>
                  </a:lnTo>
                  <a:lnTo>
                    <a:pt x="43449" y="2727955"/>
                  </a:lnTo>
                  <a:lnTo>
                    <a:pt x="0" y="2727955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9" name="TextBox 4">
              <a:extLst>
                <a:ext uri="{FF2B5EF4-FFF2-40B4-BE49-F238E27FC236}">
                  <a16:creationId xmlns:a16="http://schemas.microsoft.com/office/drawing/2014/main" id="{21D11A1F-843C-C83C-7538-545BFBB618A1}"/>
                </a:ext>
              </a:extLst>
            </p:cNvPr>
            <p:cNvSpPr txBox="1"/>
            <p:nvPr/>
          </p:nvSpPr>
          <p:spPr>
            <a:xfrm>
              <a:off x="0" y="-47625"/>
              <a:ext cx="43449" cy="27755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grpSp>
        <p:nvGrpSpPr>
          <p:cNvPr id="10" name="Group 5">
            <a:extLst>
              <a:ext uri="{FF2B5EF4-FFF2-40B4-BE49-F238E27FC236}">
                <a16:creationId xmlns:a16="http://schemas.microsoft.com/office/drawing/2014/main" id="{52273F2C-A23B-6D4B-A46C-8A33B1E45FDC}"/>
              </a:ext>
            </a:extLst>
          </p:cNvPr>
          <p:cNvGrpSpPr/>
          <p:nvPr/>
        </p:nvGrpSpPr>
        <p:grpSpPr>
          <a:xfrm rot="5400000">
            <a:off x="9096474" y="-9096474"/>
            <a:ext cx="164969" cy="18357916"/>
            <a:chOff x="0" y="0"/>
            <a:chExt cx="43449" cy="4835007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BFF7BFE4-AC39-84CE-202D-E93EB379FEDC}"/>
                </a:ext>
              </a:extLst>
            </p:cNvPr>
            <p:cNvSpPr/>
            <p:nvPr/>
          </p:nvSpPr>
          <p:spPr>
            <a:xfrm>
              <a:off x="0" y="0"/>
              <a:ext cx="43449" cy="4835007"/>
            </a:xfrm>
            <a:custGeom>
              <a:avLst/>
              <a:gdLst/>
              <a:ahLst/>
              <a:cxnLst/>
              <a:rect l="l" t="t" r="r" b="b"/>
              <a:pathLst>
                <a:path w="43449" h="4835007">
                  <a:moveTo>
                    <a:pt x="0" y="0"/>
                  </a:moveTo>
                  <a:lnTo>
                    <a:pt x="43449" y="0"/>
                  </a:lnTo>
                  <a:lnTo>
                    <a:pt x="43449" y="4835007"/>
                  </a:lnTo>
                  <a:lnTo>
                    <a:pt x="0" y="4835007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2" name="TextBox 7">
              <a:extLst>
                <a:ext uri="{FF2B5EF4-FFF2-40B4-BE49-F238E27FC236}">
                  <a16:creationId xmlns:a16="http://schemas.microsoft.com/office/drawing/2014/main" id="{E10A6B7D-C8A2-CE33-2702-D5A4519C6EF1}"/>
                </a:ext>
              </a:extLst>
            </p:cNvPr>
            <p:cNvSpPr txBox="1"/>
            <p:nvPr/>
          </p:nvSpPr>
          <p:spPr>
            <a:xfrm>
              <a:off x="0" y="-47625"/>
              <a:ext cx="43449" cy="48826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grpSp>
        <p:nvGrpSpPr>
          <p:cNvPr id="13" name="Group 8">
            <a:extLst>
              <a:ext uri="{FF2B5EF4-FFF2-40B4-BE49-F238E27FC236}">
                <a16:creationId xmlns:a16="http://schemas.microsoft.com/office/drawing/2014/main" id="{65221317-AD40-687E-C178-1434F39E5B0F}"/>
              </a:ext>
            </a:extLst>
          </p:cNvPr>
          <p:cNvGrpSpPr/>
          <p:nvPr/>
        </p:nvGrpSpPr>
        <p:grpSpPr>
          <a:xfrm>
            <a:off x="18123031" y="0"/>
            <a:ext cx="164969" cy="10357703"/>
            <a:chOff x="0" y="0"/>
            <a:chExt cx="43449" cy="2727955"/>
          </a:xfrm>
        </p:grpSpPr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F6E1D732-9049-2E66-FCAB-1469D9078815}"/>
                </a:ext>
              </a:extLst>
            </p:cNvPr>
            <p:cNvSpPr/>
            <p:nvPr/>
          </p:nvSpPr>
          <p:spPr>
            <a:xfrm>
              <a:off x="0" y="0"/>
              <a:ext cx="43449" cy="2727955"/>
            </a:xfrm>
            <a:custGeom>
              <a:avLst/>
              <a:gdLst/>
              <a:ahLst/>
              <a:cxnLst/>
              <a:rect l="l" t="t" r="r" b="b"/>
              <a:pathLst>
                <a:path w="43449" h="2727955">
                  <a:moveTo>
                    <a:pt x="0" y="0"/>
                  </a:moveTo>
                  <a:lnTo>
                    <a:pt x="43449" y="0"/>
                  </a:lnTo>
                  <a:lnTo>
                    <a:pt x="43449" y="2727955"/>
                  </a:lnTo>
                  <a:lnTo>
                    <a:pt x="0" y="2727955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5" name="TextBox 10">
              <a:extLst>
                <a:ext uri="{FF2B5EF4-FFF2-40B4-BE49-F238E27FC236}">
                  <a16:creationId xmlns:a16="http://schemas.microsoft.com/office/drawing/2014/main" id="{C48C65D2-A8ED-C4A0-F4BB-C09B3B4C1A88}"/>
                </a:ext>
              </a:extLst>
            </p:cNvPr>
            <p:cNvSpPr txBox="1"/>
            <p:nvPr/>
          </p:nvSpPr>
          <p:spPr>
            <a:xfrm>
              <a:off x="0" y="-47625"/>
              <a:ext cx="43449" cy="27755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grpSp>
        <p:nvGrpSpPr>
          <p:cNvPr id="16" name="Group 11">
            <a:extLst>
              <a:ext uri="{FF2B5EF4-FFF2-40B4-BE49-F238E27FC236}">
                <a16:creationId xmlns:a16="http://schemas.microsoft.com/office/drawing/2014/main" id="{18540AF3-8D16-9A45-2942-11AAB87859D5}"/>
              </a:ext>
            </a:extLst>
          </p:cNvPr>
          <p:cNvGrpSpPr/>
          <p:nvPr/>
        </p:nvGrpSpPr>
        <p:grpSpPr>
          <a:xfrm rot="5400000">
            <a:off x="8944074" y="1025558"/>
            <a:ext cx="164969" cy="18357916"/>
            <a:chOff x="0" y="0"/>
            <a:chExt cx="43449" cy="4835007"/>
          </a:xfrm>
        </p:grpSpPr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1EAE37A6-76DC-87BE-8976-62B55162E215}"/>
                </a:ext>
              </a:extLst>
            </p:cNvPr>
            <p:cNvSpPr/>
            <p:nvPr/>
          </p:nvSpPr>
          <p:spPr>
            <a:xfrm>
              <a:off x="0" y="0"/>
              <a:ext cx="43449" cy="4835007"/>
            </a:xfrm>
            <a:custGeom>
              <a:avLst/>
              <a:gdLst/>
              <a:ahLst/>
              <a:cxnLst/>
              <a:rect l="l" t="t" r="r" b="b"/>
              <a:pathLst>
                <a:path w="43449" h="4835007">
                  <a:moveTo>
                    <a:pt x="0" y="0"/>
                  </a:moveTo>
                  <a:lnTo>
                    <a:pt x="43449" y="0"/>
                  </a:lnTo>
                  <a:lnTo>
                    <a:pt x="43449" y="4835007"/>
                  </a:lnTo>
                  <a:lnTo>
                    <a:pt x="0" y="4835007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8" name="TextBox 13">
              <a:extLst>
                <a:ext uri="{FF2B5EF4-FFF2-40B4-BE49-F238E27FC236}">
                  <a16:creationId xmlns:a16="http://schemas.microsoft.com/office/drawing/2014/main" id="{1C09F1BB-1FCF-B138-DF44-E7EB24AE0A12}"/>
                </a:ext>
              </a:extLst>
            </p:cNvPr>
            <p:cNvSpPr txBox="1"/>
            <p:nvPr/>
          </p:nvSpPr>
          <p:spPr>
            <a:xfrm>
              <a:off x="0" y="-47625"/>
              <a:ext cx="43449" cy="48826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sp>
        <p:nvSpPr>
          <p:cNvPr id="19" name="Freeform 14">
            <a:extLst>
              <a:ext uri="{FF2B5EF4-FFF2-40B4-BE49-F238E27FC236}">
                <a16:creationId xmlns:a16="http://schemas.microsoft.com/office/drawing/2014/main" id="{58B68F5B-C758-27D5-4869-74D4FBE8A045}"/>
              </a:ext>
            </a:extLst>
          </p:cNvPr>
          <p:cNvSpPr/>
          <p:nvPr/>
        </p:nvSpPr>
        <p:spPr>
          <a:xfrm>
            <a:off x="362441" y="327488"/>
            <a:ext cx="2343235" cy="471576"/>
          </a:xfrm>
          <a:custGeom>
            <a:avLst/>
            <a:gdLst/>
            <a:ahLst/>
            <a:cxnLst/>
            <a:rect l="l" t="t" r="r" b="b"/>
            <a:pathLst>
              <a:path w="2343235" h="471576">
                <a:moveTo>
                  <a:pt x="0" y="0"/>
                </a:moveTo>
                <a:lnTo>
                  <a:pt x="2343235" y="0"/>
                </a:lnTo>
                <a:lnTo>
                  <a:pt x="2343235" y="471577"/>
                </a:lnTo>
                <a:lnTo>
                  <a:pt x="0" y="47157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0" name="Freeform 15">
            <a:extLst>
              <a:ext uri="{FF2B5EF4-FFF2-40B4-BE49-F238E27FC236}">
                <a16:creationId xmlns:a16="http://schemas.microsoft.com/office/drawing/2014/main" id="{010857FA-DB08-E369-1C40-1CDC2C35CC4E}"/>
              </a:ext>
            </a:extLst>
          </p:cNvPr>
          <p:cNvSpPr/>
          <p:nvPr/>
        </p:nvSpPr>
        <p:spPr>
          <a:xfrm>
            <a:off x="15840708" y="375880"/>
            <a:ext cx="1929191" cy="594449"/>
          </a:xfrm>
          <a:custGeom>
            <a:avLst/>
            <a:gdLst/>
            <a:ahLst/>
            <a:cxnLst/>
            <a:rect l="l" t="t" r="r" b="b"/>
            <a:pathLst>
              <a:path w="1929191" h="594449">
                <a:moveTo>
                  <a:pt x="0" y="0"/>
                </a:moveTo>
                <a:lnTo>
                  <a:pt x="1929190" y="0"/>
                </a:lnTo>
                <a:lnTo>
                  <a:pt x="1929190" y="594450"/>
                </a:lnTo>
                <a:lnTo>
                  <a:pt x="0" y="59445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0704" b="-14781"/>
            </a:stretch>
          </a:blipFill>
        </p:spPr>
        <p:txBody>
          <a:bodyPr/>
          <a:lstStyle/>
          <a:p>
            <a:endParaRPr lang="fr-FR"/>
          </a:p>
        </p:txBody>
      </p:sp>
      <p:pic>
        <p:nvPicPr>
          <p:cNvPr id="24" name="Image 23" descr="Une image contenant art&#10;&#10;Description générée automatiquement">
            <a:extLst>
              <a:ext uri="{FF2B5EF4-FFF2-40B4-BE49-F238E27FC236}">
                <a16:creationId xmlns:a16="http://schemas.microsoft.com/office/drawing/2014/main" id="{D8DEDDE2-D760-9BCF-CE0F-0329198D33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3071" y="2705100"/>
            <a:ext cx="3818101" cy="3818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236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7A889A-4C69-C62F-39F9-49CABC731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5869" y="256813"/>
            <a:ext cx="3556262" cy="1143000"/>
          </a:xfrm>
        </p:spPr>
        <p:txBody>
          <a:bodyPr>
            <a:normAutofit/>
          </a:bodyPr>
          <a:lstStyle/>
          <a:p>
            <a:r>
              <a:rPr lang="fr-FR" sz="3600" b="1" dirty="0">
                <a:latin typeface="Poppins" panose="00000500000000000000" pitchFamily="2" charset="0"/>
                <a:cs typeface="Poppins" panose="00000500000000000000" pitchFamily="2" charset="0"/>
              </a:rPr>
              <a:t>En conclusion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9F5D31F-A9D8-DAC0-1F85-24A03EBF5B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1804811"/>
            <a:ext cx="9525000" cy="7716471"/>
          </a:xfrm>
        </p:spPr>
        <p:txBody>
          <a:bodyPr>
            <a:normAutofit/>
          </a:bodyPr>
          <a:lstStyle/>
          <a:p>
            <a:endParaRPr lang="fr-FR" dirty="0"/>
          </a:p>
          <a:p>
            <a:pPr marL="0" indent="0" algn="ctr">
              <a:buNone/>
            </a:pPr>
            <a:r>
              <a:rPr lang="fr-FR" sz="7200" dirty="0"/>
              <a:t>La recherche continue…</a:t>
            </a:r>
            <a:endParaRPr lang="fr-FR" sz="12100" dirty="0"/>
          </a:p>
          <a:p>
            <a:pPr marL="0" indent="0" algn="ctr">
              <a:buNone/>
            </a:pPr>
            <a:r>
              <a:rPr lang="fr-FR" sz="4800" dirty="0"/>
              <a:t>En attendant, il n’y a qu’une </a:t>
            </a:r>
            <a:br>
              <a:rPr lang="fr-FR" sz="4800" dirty="0"/>
            </a:br>
            <a:r>
              <a:rPr lang="fr-FR" sz="4800" dirty="0"/>
              <a:t>chose qui marche aujourd’hui :</a:t>
            </a:r>
          </a:p>
          <a:p>
            <a:pPr marL="0" indent="0" algn="ctr">
              <a:buNone/>
            </a:pPr>
            <a:r>
              <a:rPr lang="fr-FR" sz="4800" dirty="0"/>
              <a:t> </a:t>
            </a:r>
          </a:p>
          <a:p>
            <a:pPr marL="0" indent="0" algn="ctr">
              <a:buNone/>
            </a:pPr>
            <a:br>
              <a:rPr lang="fr-FR" sz="4800" dirty="0"/>
            </a:br>
            <a:r>
              <a:rPr lang="fr-FR" sz="4800" b="1" dirty="0"/>
              <a:t>le don d’organes</a:t>
            </a:r>
          </a:p>
        </p:txBody>
      </p:sp>
      <p:grpSp>
        <p:nvGrpSpPr>
          <p:cNvPr id="5" name="Group 2">
            <a:extLst>
              <a:ext uri="{FF2B5EF4-FFF2-40B4-BE49-F238E27FC236}">
                <a16:creationId xmlns:a16="http://schemas.microsoft.com/office/drawing/2014/main" id="{0CFE3E82-6659-175D-22E6-C0F295F4EE3A}"/>
              </a:ext>
            </a:extLst>
          </p:cNvPr>
          <p:cNvGrpSpPr/>
          <p:nvPr/>
        </p:nvGrpSpPr>
        <p:grpSpPr>
          <a:xfrm>
            <a:off x="0" y="-70703"/>
            <a:ext cx="164969" cy="10357703"/>
            <a:chOff x="0" y="0"/>
            <a:chExt cx="43449" cy="2727955"/>
          </a:xfrm>
        </p:grpSpPr>
        <p:sp>
          <p:nvSpPr>
            <p:cNvPr id="6" name="Freeform 3">
              <a:extLst>
                <a:ext uri="{FF2B5EF4-FFF2-40B4-BE49-F238E27FC236}">
                  <a16:creationId xmlns:a16="http://schemas.microsoft.com/office/drawing/2014/main" id="{36B5DCBC-5447-1887-F7B1-4CD8DED2BA7E}"/>
                </a:ext>
              </a:extLst>
            </p:cNvPr>
            <p:cNvSpPr/>
            <p:nvPr/>
          </p:nvSpPr>
          <p:spPr>
            <a:xfrm>
              <a:off x="0" y="0"/>
              <a:ext cx="43449" cy="2727955"/>
            </a:xfrm>
            <a:custGeom>
              <a:avLst/>
              <a:gdLst/>
              <a:ahLst/>
              <a:cxnLst/>
              <a:rect l="l" t="t" r="r" b="b"/>
              <a:pathLst>
                <a:path w="43449" h="2727955">
                  <a:moveTo>
                    <a:pt x="0" y="0"/>
                  </a:moveTo>
                  <a:lnTo>
                    <a:pt x="43449" y="0"/>
                  </a:lnTo>
                  <a:lnTo>
                    <a:pt x="43449" y="2727955"/>
                  </a:lnTo>
                  <a:lnTo>
                    <a:pt x="0" y="2727955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7" name="TextBox 4">
              <a:extLst>
                <a:ext uri="{FF2B5EF4-FFF2-40B4-BE49-F238E27FC236}">
                  <a16:creationId xmlns:a16="http://schemas.microsoft.com/office/drawing/2014/main" id="{02CE0DDB-880B-BE35-A6EC-2F5EBBBB6D69}"/>
                </a:ext>
              </a:extLst>
            </p:cNvPr>
            <p:cNvSpPr txBox="1"/>
            <p:nvPr/>
          </p:nvSpPr>
          <p:spPr>
            <a:xfrm>
              <a:off x="0" y="-47625"/>
              <a:ext cx="43449" cy="27755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grpSp>
        <p:nvGrpSpPr>
          <p:cNvPr id="8" name="Group 5">
            <a:extLst>
              <a:ext uri="{FF2B5EF4-FFF2-40B4-BE49-F238E27FC236}">
                <a16:creationId xmlns:a16="http://schemas.microsoft.com/office/drawing/2014/main" id="{A72580F9-FC48-E7F2-124C-88216A7ED39D}"/>
              </a:ext>
            </a:extLst>
          </p:cNvPr>
          <p:cNvGrpSpPr/>
          <p:nvPr/>
        </p:nvGrpSpPr>
        <p:grpSpPr>
          <a:xfrm rot="5400000">
            <a:off x="9096474" y="-9096474"/>
            <a:ext cx="164969" cy="18357916"/>
            <a:chOff x="0" y="0"/>
            <a:chExt cx="43449" cy="4835007"/>
          </a:xfrm>
        </p:grpSpPr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F38B1527-FD90-F1D3-0FCA-992DA0AD3C1A}"/>
                </a:ext>
              </a:extLst>
            </p:cNvPr>
            <p:cNvSpPr/>
            <p:nvPr/>
          </p:nvSpPr>
          <p:spPr>
            <a:xfrm>
              <a:off x="0" y="0"/>
              <a:ext cx="43449" cy="4835007"/>
            </a:xfrm>
            <a:custGeom>
              <a:avLst/>
              <a:gdLst/>
              <a:ahLst/>
              <a:cxnLst/>
              <a:rect l="l" t="t" r="r" b="b"/>
              <a:pathLst>
                <a:path w="43449" h="4835007">
                  <a:moveTo>
                    <a:pt x="0" y="0"/>
                  </a:moveTo>
                  <a:lnTo>
                    <a:pt x="43449" y="0"/>
                  </a:lnTo>
                  <a:lnTo>
                    <a:pt x="43449" y="4835007"/>
                  </a:lnTo>
                  <a:lnTo>
                    <a:pt x="0" y="4835007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0" name="TextBox 7">
              <a:extLst>
                <a:ext uri="{FF2B5EF4-FFF2-40B4-BE49-F238E27FC236}">
                  <a16:creationId xmlns:a16="http://schemas.microsoft.com/office/drawing/2014/main" id="{5F55FC0F-B334-6AA6-5EDB-D2B136BD17FD}"/>
                </a:ext>
              </a:extLst>
            </p:cNvPr>
            <p:cNvSpPr txBox="1"/>
            <p:nvPr/>
          </p:nvSpPr>
          <p:spPr>
            <a:xfrm>
              <a:off x="0" y="-47625"/>
              <a:ext cx="43449" cy="48826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grpSp>
        <p:nvGrpSpPr>
          <p:cNvPr id="11" name="Group 8">
            <a:extLst>
              <a:ext uri="{FF2B5EF4-FFF2-40B4-BE49-F238E27FC236}">
                <a16:creationId xmlns:a16="http://schemas.microsoft.com/office/drawing/2014/main" id="{9842B059-177F-F188-A621-2C3D1BE57EA2}"/>
              </a:ext>
            </a:extLst>
          </p:cNvPr>
          <p:cNvGrpSpPr/>
          <p:nvPr/>
        </p:nvGrpSpPr>
        <p:grpSpPr>
          <a:xfrm>
            <a:off x="18123031" y="0"/>
            <a:ext cx="164969" cy="10357703"/>
            <a:chOff x="0" y="0"/>
            <a:chExt cx="43449" cy="2727955"/>
          </a:xfrm>
        </p:grpSpPr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0EABD81B-1BDE-B6C5-07BB-463E8A1DE58A}"/>
                </a:ext>
              </a:extLst>
            </p:cNvPr>
            <p:cNvSpPr/>
            <p:nvPr/>
          </p:nvSpPr>
          <p:spPr>
            <a:xfrm>
              <a:off x="0" y="0"/>
              <a:ext cx="43449" cy="2727955"/>
            </a:xfrm>
            <a:custGeom>
              <a:avLst/>
              <a:gdLst/>
              <a:ahLst/>
              <a:cxnLst/>
              <a:rect l="l" t="t" r="r" b="b"/>
              <a:pathLst>
                <a:path w="43449" h="2727955">
                  <a:moveTo>
                    <a:pt x="0" y="0"/>
                  </a:moveTo>
                  <a:lnTo>
                    <a:pt x="43449" y="0"/>
                  </a:lnTo>
                  <a:lnTo>
                    <a:pt x="43449" y="2727955"/>
                  </a:lnTo>
                  <a:lnTo>
                    <a:pt x="0" y="2727955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3" name="TextBox 10">
              <a:extLst>
                <a:ext uri="{FF2B5EF4-FFF2-40B4-BE49-F238E27FC236}">
                  <a16:creationId xmlns:a16="http://schemas.microsoft.com/office/drawing/2014/main" id="{CC352414-7118-A0A3-CF74-80C04F2B2986}"/>
                </a:ext>
              </a:extLst>
            </p:cNvPr>
            <p:cNvSpPr txBox="1"/>
            <p:nvPr/>
          </p:nvSpPr>
          <p:spPr>
            <a:xfrm>
              <a:off x="0" y="-47625"/>
              <a:ext cx="43449" cy="27755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grpSp>
        <p:nvGrpSpPr>
          <p:cNvPr id="14" name="Group 11">
            <a:extLst>
              <a:ext uri="{FF2B5EF4-FFF2-40B4-BE49-F238E27FC236}">
                <a16:creationId xmlns:a16="http://schemas.microsoft.com/office/drawing/2014/main" id="{3331B7D5-55F6-3BAA-788D-3E10A1BC71A7}"/>
              </a:ext>
            </a:extLst>
          </p:cNvPr>
          <p:cNvGrpSpPr/>
          <p:nvPr/>
        </p:nvGrpSpPr>
        <p:grpSpPr>
          <a:xfrm rot="5400000">
            <a:off x="8944074" y="1025558"/>
            <a:ext cx="164969" cy="18357916"/>
            <a:chOff x="0" y="0"/>
            <a:chExt cx="43449" cy="4835007"/>
          </a:xfrm>
        </p:grpSpPr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D3C193C5-14B2-AAD7-9601-7EF17FAAAF40}"/>
                </a:ext>
              </a:extLst>
            </p:cNvPr>
            <p:cNvSpPr/>
            <p:nvPr/>
          </p:nvSpPr>
          <p:spPr>
            <a:xfrm>
              <a:off x="0" y="0"/>
              <a:ext cx="43449" cy="4835007"/>
            </a:xfrm>
            <a:custGeom>
              <a:avLst/>
              <a:gdLst/>
              <a:ahLst/>
              <a:cxnLst/>
              <a:rect l="l" t="t" r="r" b="b"/>
              <a:pathLst>
                <a:path w="43449" h="4835007">
                  <a:moveTo>
                    <a:pt x="0" y="0"/>
                  </a:moveTo>
                  <a:lnTo>
                    <a:pt x="43449" y="0"/>
                  </a:lnTo>
                  <a:lnTo>
                    <a:pt x="43449" y="4835007"/>
                  </a:lnTo>
                  <a:lnTo>
                    <a:pt x="0" y="4835007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6" name="TextBox 13">
              <a:extLst>
                <a:ext uri="{FF2B5EF4-FFF2-40B4-BE49-F238E27FC236}">
                  <a16:creationId xmlns:a16="http://schemas.microsoft.com/office/drawing/2014/main" id="{7B248892-4D6A-2B2C-3FAC-002833A224B1}"/>
                </a:ext>
              </a:extLst>
            </p:cNvPr>
            <p:cNvSpPr txBox="1"/>
            <p:nvPr/>
          </p:nvSpPr>
          <p:spPr>
            <a:xfrm>
              <a:off x="0" y="-47625"/>
              <a:ext cx="43449" cy="48826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sp>
        <p:nvSpPr>
          <p:cNvPr id="17" name="Freeform 14">
            <a:extLst>
              <a:ext uri="{FF2B5EF4-FFF2-40B4-BE49-F238E27FC236}">
                <a16:creationId xmlns:a16="http://schemas.microsoft.com/office/drawing/2014/main" id="{B741F5FE-29D8-0612-7A1E-5E717DAEAF32}"/>
              </a:ext>
            </a:extLst>
          </p:cNvPr>
          <p:cNvSpPr/>
          <p:nvPr/>
        </p:nvSpPr>
        <p:spPr>
          <a:xfrm>
            <a:off x="362441" y="327488"/>
            <a:ext cx="2343235" cy="471576"/>
          </a:xfrm>
          <a:custGeom>
            <a:avLst/>
            <a:gdLst/>
            <a:ahLst/>
            <a:cxnLst/>
            <a:rect l="l" t="t" r="r" b="b"/>
            <a:pathLst>
              <a:path w="2343235" h="471576">
                <a:moveTo>
                  <a:pt x="0" y="0"/>
                </a:moveTo>
                <a:lnTo>
                  <a:pt x="2343235" y="0"/>
                </a:lnTo>
                <a:lnTo>
                  <a:pt x="2343235" y="471577"/>
                </a:lnTo>
                <a:lnTo>
                  <a:pt x="0" y="4715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8" name="Freeform 15">
            <a:extLst>
              <a:ext uri="{FF2B5EF4-FFF2-40B4-BE49-F238E27FC236}">
                <a16:creationId xmlns:a16="http://schemas.microsoft.com/office/drawing/2014/main" id="{E9644C0D-7E4B-4375-37C8-A45D65022C69}"/>
              </a:ext>
            </a:extLst>
          </p:cNvPr>
          <p:cNvSpPr/>
          <p:nvPr/>
        </p:nvSpPr>
        <p:spPr>
          <a:xfrm>
            <a:off x="15840708" y="375880"/>
            <a:ext cx="1929191" cy="594449"/>
          </a:xfrm>
          <a:custGeom>
            <a:avLst/>
            <a:gdLst/>
            <a:ahLst/>
            <a:cxnLst/>
            <a:rect l="l" t="t" r="r" b="b"/>
            <a:pathLst>
              <a:path w="1929191" h="594449">
                <a:moveTo>
                  <a:pt x="0" y="0"/>
                </a:moveTo>
                <a:lnTo>
                  <a:pt x="1929190" y="0"/>
                </a:lnTo>
                <a:lnTo>
                  <a:pt x="1929190" y="594450"/>
                </a:lnTo>
                <a:lnTo>
                  <a:pt x="0" y="5944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0704" b="-14781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9" name="Flèche : bas 18">
            <a:extLst>
              <a:ext uri="{FF2B5EF4-FFF2-40B4-BE49-F238E27FC236}">
                <a16:creationId xmlns:a16="http://schemas.microsoft.com/office/drawing/2014/main" id="{4DAAB054-04A9-C37F-1E31-D2EBF14B55F2}"/>
              </a:ext>
            </a:extLst>
          </p:cNvPr>
          <p:cNvSpPr/>
          <p:nvPr/>
        </p:nvSpPr>
        <p:spPr>
          <a:xfrm>
            <a:off x="5353050" y="5829300"/>
            <a:ext cx="1257300" cy="914400"/>
          </a:xfrm>
          <a:prstGeom prst="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1" name="Image 20" descr="Une image contenant habits, Visage humain, capture d’écran, personne&#10;&#10;Description générée automatiquement">
            <a:extLst>
              <a:ext uri="{FF2B5EF4-FFF2-40B4-BE49-F238E27FC236}">
                <a16:creationId xmlns:a16="http://schemas.microsoft.com/office/drawing/2014/main" id="{8D2B90E7-4921-5C35-F1A6-92E97BE0AD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600" y="328057"/>
            <a:ext cx="8223317" cy="8287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16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70703"/>
            <a:ext cx="164969" cy="10357703"/>
            <a:chOff x="0" y="0"/>
            <a:chExt cx="43449" cy="272795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49" cy="2727955"/>
            </a:xfrm>
            <a:custGeom>
              <a:avLst/>
              <a:gdLst/>
              <a:ahLst/>
              <a:cxnLst/>
              <a:rect l="l" t="t" r="r" b="b"/>
              <a:pathLst>
                <a:path w="43449" h="2727955">
                  <a:moveTo>
                    <a:pt x="0" y="0"/>
                  </a:moveTo>
                  <a:lnTo>
                    <a:pt x="43449" y="0"/>
                  </a:lnTo>
                  <a:lnTo>
                    <a:pt x="43449" y="2727955"/>
                  </a:lnTo>
                  <a:lnTo>
                    <a:pt x="0" y="2727955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49" cy="27755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5400000">
            <a:off x="9096474" y="-9096474"/>
            <a:ext cx="164969" cy="18357916"/>
            <a:chOff x="0" y="0"/>
            <a:chExt cx="43449" cy="483500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3449" cy="4835007"/>
            </a:xfrm>
            <a:custGeom>
              <a:avLst/>
              <a:gdLst/>
              <a:ahLst/>
              <a:cxnLst/>
              <a:rect l="l" t="t" r="r" b="b"/>
              <a:pathLst>
                <a:path w="43449" h="4835007">
                  <a:moveTo>
                    <a:pt x="0" y="0"/>
                  </a:moveTo>
                  <a:lnTo>
                    <a:pt x="43449" y="0"/>
                  </a:lnTo>
                  <a:lnTo>
                    <a:pt x="43449" y="4835007"/>
                  </a:lnTo>
                  <a:lnTo>
                    <a:pt x="0" y="4835007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43449" cy="48826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8123031" y="0"/>
            <a:ext cx="164969" cy="10357703"/>
            <a:chOff x="0" y="0"/>
            <a:chExt cx="43449" cy="272795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3449" cy="2727955"/>
            </a:xfrm>
            <a:custGeom>
              <a:avLst/>
              <a:gdLst/>
              <a:ahLst/>
              <a:cxnLst/>
              <a:rect l="l" t="t" r="r" b="b"/>
              <a:pathLst>
                <a:path w="43449" h="2727955">
                  <a:moveTo>
                    <a:pt x="0" y="0"/>
                  </a:moveTo>
                  <a:lnTo>
                    <a:pt x="43449" y="0"/>
                  </a:lnTo>
                  <a:lnTo>
                    <a:pt x="43449" y="2727955"/>
                  </a:lnTo>
                  <a:lnTo>
                    <a:pt x="0" y="2727955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43449" cy="27755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5400000">
            <a:off x="8944074" y="1025558"/>
            <a:ext cx="164969" cy="18357916"/>
            <a:chOff x="0" y="0"/>
            <a:chExt cx="43449" cy="483500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3449" cy="4835007"/>
            </a:xfrm>
            <a:custGeom>
              <a:avLst/>
              <a:gdLst/>
              <a:ahLst/>
              <a:cxnLst/>
              <a:rect l="l" t="t" r="r" b="b"/>
              <a:pathLst>
                <a:path w="43449" h="4835007">
                  <a:moveTo>
                    <a:pt x="0" y="0"/>
                  </a:moveTo>
                  <a:lnTo>
                    <a:pt x="43449" y="0"/>
                  </a:lnTo>
                  <a:lnTo>
                    <a:pt x="43449" y="4835007"/>
                  </a:lnTo>
                  <a:lnTo>
                    <a:pt x="0" y="4835007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43449" cy="48826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373482" y="375880"/>
            <a:ext cx="2753887" cy="554220"/>
          </a:xfrm>
          <a:custGeom>
            <a:avLst/>
            <a:gdLst/>
            <a:ahLst/>
            <a:cxnLst/>
            <a:rect l="l" t="t" r="r" b="b"/>
            <a:pathLst>
              <a:path w="2753887" h="554220">
                <a:moveTo>
                  <a:pt x="0" y="0"/>
                </a:moveTo>
                <a:lnTo>
                  <a:pt x="2753887" y="0"/>
                </a:lnTo>
                <a:lnTo>
                  <a:pt x="2753887" y="554220"/>
                </a:lnTo>
                <a:lnTo>
                  <a:pt x="0" y="5542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5" name="Freeform 15"/>
          <p:cNvSpPr/>
          <p:nvPr/>
        </p:nvSpPr>
        <p:spPr>
          <a:xfrm>
            <a:off x="15128189" y="375880"/>
            <a:ext cx="2641709" cy="814001"/>
          </a:xfrm>
          <a:custGeom>
            <a:avLst/>
            <a:gdLst/>
            <a:ahLst/>
            <a:cxnLst/>
            <a:rect l="l" t="t" r="r" b="b"/>
            <a:pathLst>
              <a:path w="2641709" h="814001">
                <a:moveTo>
                  <a:pt x="0" y="0"/>
                </a:moveTo>
                <a:lnTo>
                  <a:pt x="2641709" y="0"/>
                </a:lnTo>
                <a:lnTo>
                  <a:pt x="2641709" y="814001"/>
                </a:lnTo>
                <a:lnTo>
                  <a:pt x="0" y="8140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0704" b="-14781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6" name="TextBox 16"/>
          <p:cNvSpPr txBox="1"/>
          <p:nvPr/>
        </p:nvSpPr>
        <p:spPr>
          <a:xfrm>
            <a:off x="1161159" y="2514452"/>
            <a:ext cx="16329714" cy="7142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53"/>
              </a:lnSpc>
            </a:pPr>
            <a:r>
              <a:rPr lang="en-US" sz="1940" b="1" spc="-95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18h30 :</a:t>
            </a:r>
            <a:r>
              <a:rPr lang="en-US" sz="1940" spc="-95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940" b="1" spc="-95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Marseille s'engage pour le don d'organes - </a:t>
            </a:r>
            <a:r>
              <a:rPr lang="en-US" sz="1940" i="1" spc="-95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Pr Valérie MOAL, présidente de la commission des transplantations de l'AP-HM et Philippe SCHMIT, rédacteur en chef de MProvence</a:t>
            </a:r>
          </a:p>
          <a:p>
            <a:pPr algn="l">
              <a:lnSpc>
                <a:spcPts val="1925"/>
              </a:lnSpc>
            </a:pPr>
            <a:endParaRPr lang="en-US" sz="1940" i="1" spc="-95">
              <a:solidFill>
                <a:srgbClr val="000000"/>
              </a:solidFill>
              <a:latin typeface="Poppins Italics"/>
              <a:ea typeface="Poppins Italics"/>
              <a:cs typeface="Poppins Italics"/>
              <a:sym typeface="Poppins Italics"/>
            </a:endParaRPr>
          </a:p>
          <a:p>
            <a:pPr algn="l">
              <a:lnSpc>
                <a:spcPts val="2199"/>
              </a:lnSpc>
            </a:pPr>
            <a:r>
              <a:rPr lang="en-US" sz="1981" b="1" spc="-97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18h35 :</a:t>
            </a:r>
            <a:r>
              <a:rPr lang="en-US" sz="1981" spc="-9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981" b="1" spc="-97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Projection d'un reportage sur une greffe de rein à l'hôpital de La Conception -  </a:t>
            </a:r>
            <a:r>
              <a:rPr lang="en-US" sz="1981" spc="-9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</a:t>
            </a:r>
            <a:r>
              <a:rPr lang="en-US" sz="1981" i="1" spc="-97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vec la Dr Véronique DELAPORTE, chirurgien urologue, AP-HM</a:t>
            </a:r>
          </a:p>
          <a:p>
            <a:pPr algn="l">
              <a:lnSpc>
                <a:spcPts val="1925"/>
              </a:lnSpc>
            </a:pPr>
            <a:endParaRPr lang="en-US" sz="1981" i="1" spc="-97">
              <a:solidFill>
                <a:srgbClr val="000000"/>
              </a:solidFill>
              <a:latin typeface="Poppins Italics"/>
              <a:ea typeface="Poppins Italics"/>
              <a:cs typeface="Poppins Italics"/>
              <a:sym typeface="Poppins Italics"/>
            </a:endParaRPr>
          </a:p>
          <a:p>
            <a:pPr algn="l">
              <a:lnSpc>
                <a:spcPts val="2201"/>
              </a:lnSpc>
            </a:pPr>
            <a:r>
              <a:rPr lang="en-US" sz="1982" b="1" spc="-97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18h40 : Les jeunes sont-ils favorables au don d'organes ?  - </a:t>
            </a:r>
            <a:r>
              <a:rPr lang="en-US" sz="1982" i="1" spc="-97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Des élèves du Lycée St-Charles Camas dévoilent leur enquête</a:t>
            </a:r>
          </a:p>
          <a:p>
            <a:pPr algn="l">
              <a:lnSpc>
                <a:spcPts val="1925"/>
              </a:lnSpc>
            </a:pPr>
            <a:endParaRPr lang="en-US" sz="1982" i="1" spc="-97">
              <a:solidFill>
                <a:srgbClr val="000000"/>
              </a:solidFill>
              <a:latin typeface="Poppins Italics"/>
              <a:ea typeface="Poppins Italics"/>
              <a:cs typeface="Poppins Italics"/>
              <a:sym typeface="Poppins Italics"/>
            </a:endParaRPr>
          </a:p>
          <a:p>
            <a:pPr algn="l">
              <a:lnSpc>
                <a:spcPts val="2201"/>
              </a:lnSpc>
            </a:pPr>
            <a:r>
              <a:rPr lang="en-US" sz="1982" b="1" spc="-97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18h50 : Taux de refus, Marseille mauvaise élève ? - </a:t>
            </a:r>
            <a:r>
              <a:rPr lang="en-US" sz="1982" i="1" spc="-97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Dr Marco CARUSELLI, médecin de la Coordination des dons d'organes et de tissus, AP-HM</a:t>
            </a:r>
          </a:p>
          <a:p>
            <a:pPr algn="l">
              <a:lnSpc>
                <a:spcPts val="1925"/>
              </a:lnSpc>
            </a:pPr>
            <a:endParaRPr lang="en-US" sz="1982" i="1" spc="-97">
              <a:solidFill>
                <a:srgbClr val="000000"/>
              </a:solidFill>
              <a:latin typeface="Poppins Italics"/>
              <a:ea typeface="Poppins Italics"/>
              <a:cs typeface="Poppins Italics"/>
              <a:sym typeface="Poppins Italics"/>
            </a:endParaRPr>
          </a:p>
          <a:p>
            <a:pPr algn="l">
              <a:lnSpc>
                <a:spcPts val="2201"/>
              </a:lnSpc>
            </a:pPr>
            <a:r>
              <a:rPr lang="en-US" sz="1982" b="1" spc="-97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19h :</a:t>
            </a:r>
            <a:r>
              <a:rPr lang="en-US" sz="1982" spc="-9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982" b="1" spc="-97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Que disent les religions du don d'organes ?  - </a:t>
            </a:r>
            <a:r>
              <a:rPr lang="en-US" sz="1982" spc="-9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Témoignage d’une famille catholique, Marion JACQUIN, Dr Sandrine WIRAMUS, Agence de la Biomédecine, témoignage d’une famille musulmane, Myriam ABBAS, aumônière musulmane AP-HP</a:t>
            </a:r>
          </a:p>
          <a:p>
            <a:pPr algn="l">
              <a:lnSpc>
                <a:spcPts val="1925"/>
              </a:lnSpc>
            </a:pPr>
            <a:endParaRPr lang="en-US" sz="1982" spc="-97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2201"/>
              </a:lnSpc>
            </a:pPr>
            <a:r>
              <a:rPr lang="en-US" sz="1982" b="1" spc="-97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19h10 :</a:t>
            </a:r>
            <a:r>
              <a:rPr lang="en-US" sz="1982" spc="-9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982" b="1" spc="-97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Que devient le corps après un prélèvement d'organes ? - </a:t>
            </a:r>
            <a:r>
              <a:rPr lang="en-US" sz="1982" i="1" spc="-97">
                <a:solidFill>
                  <a:srgbClr val="323032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Nadine PLUCHINO, cadre de santé, et Frédéric IRIDE, cadre supérieur de santé, chambres mortuaires de l'AP-HM</a:t>
            </a:r>
          </a:p>
          <a:p>
            <a:pPr algn="l">
              <a:lnSpc>
                <a:spcPts val="1925"/>
              </a:lnSpc>
            </a:pPr>
            <a:endParaRPr lang="en-US" sz="1982" i="1" spc="-97">
              <a:solidFill>
                <a:srgbClr val="323032"/>
              </a:solidFill>
              <a:latin typeface="Poppins Italics"/>
              <a:ea typeface="Poppins Italics"/>
              <a:cs typeface="Poppins Italics"/>
              <a:sym typeface="Poppins Italics"/>
            </a:endParaRPr>
          </a:p>
          <a:p>
            <a:pPr algn="l">
              <a:lnSpc>
                <a:spcPts val="2201"/>
              </a:lnSpc>
            </a:pPr>
            <a:r>
              <a:rPr lang="en-US" sz="1982" b="1" spc="-97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19h20 :</a:t>
            </a:r>
            <a:r>
              <a:rPr lang="en-US" sz="1982" spc="-9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982" b="1" spc="-97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Pourquoi le don d'organes est l’unique solution pour sauver des vies  - </a:t>
            </a:r>
            <a:r>
              <a:rPr lang="en-US" sz="1982" i="1" spc="-97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Dr Clara DASSETTO, médecin spécialiste en transplantation hépatique; Dr Raphaël GODEFROY, médecin spécialiste en transplantation rénale, AP-HM</a:t>
            </a:r>
          </a:p>
          <a:p>
            <a:pPr algn="l">
              <a:lnSpc>
                <a:spcPts val="1925"/>
              </a:lnSpc>
            </a:pPr>
            <a:endParaRPr lang="en-US" sz="1982" i="1" spc="-97">
              <a:solidFill>
                <a:srgbClr val="000000"/>
              </a:solidFill>
              <a:latin typeface="Poppins Italics"/>
              <a:ea typeface="Poppins Italics"/>
              <a:cs typeface="Poppins Italics"/>
              <a:sym typeface="Poppins Italics"/>
            </a:endParaRPr>
          </a:p>
          <a:p>
            <a:pPr algn="l">
              <a:lnSpc>
                <a:spcPts val="2201"/>
              </a:lnSpc>
            </a:pPr>
            <a:r>
              <a:rPr lang="en-US" sz="1982" b="1" spc="-97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19h30 :</a:t>
            </a:r>
            <a:r>
              <a:rPr lang="en-US" sz="1982" spc="-9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982" b="1" spc="-97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En cas de malheur, la vie continue...  - </a:t>
            </a:r>
            <a:r>
              <a:rPr lang="en-US" sz="1982" i="1" spc="-97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Dr Florentine GARAIX, médecin spécialiste en transplantation pédiatrique, AP-HM et témoignage de Justine, une jeune greffée cardiaque et de ses parents</a:t>
            </a:r>
          </a:p>
          <a:p>
            <a:pPr algn="l">
              <a:lnSpc>
                <a:spcPts val="1925"/>
              </a:lnSpc>
            </a:pPr>
            <a:endParaRPr lang="en-US" sz="1982" i="1" spc="-97">
              <a:solidFill>
                <a:srgbClr val="000000"/>
              </a:solidFill>
              <a:latin typeface="Poppins Italics"/>
              <a:ea typeface="Poppins Italics"/>
              <a:cs typeface="Poppins Italics"/>
              <a:sym typeface="Poppins Italics"/>
            </a:endParaRPr>
          </a:p>
          <a:p>
            <a:pPr algn="l">
              <a:lnSpc>
                <a:spcPts val="2201"/>
              </a:lnSpc>
            </a:pPr>
            <a:r>
              <a:rPr lang="en-US" sz="1982" b="1" spc="-97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19h40 : Donneurs, receveurs : 67 millions de Français sont concernés ! -  </a:t>
            </a:r>
            <a:r>
              <a:rPr lang="en-US" sz="1982" i="1" spc="-97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Témoignage de M. DEMOLAT, greffé</a:t>
            </a:r>
          </a:p>
          <a:p>
            <a:pPr algn="l">
              <a:lnSpc>
                <a:spcPts val="1925"/>
              </a:lnSpc>
            </a:pPr>
            <a:endParaRPr lang="en-US" sz="1982" i="1" spc="-97">
              <a:solidFill>
                <a:srgbClr val="000000"/>
              </a:solidFill>
              <a:latin typeface="Poppins Italics"/>
              <a:ea typeface="Poppins Italics"/>
              <a:cs typeface="Poppins Italics"/>
              <a:sym typeface="Poppins Italics"/>
            </a:endParaRPr>
          </a:p>
          <a:p>
            <a:pPr algn="l">
              <a:lnSpc>
                <a:spcPts val="2201"/>
              </a:lnSpc>
            </a:pPr>
            <a:r>
              <a:rPr lang="en-US" sz="1982" b="1" spc="-97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19h55 : Discours de clôture - </a:t>
            </a:r>
            <a:r>
              <a:rPr lang="en-US" sz="1982" spc="-97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 Lionel BADET, président de la Société Francophone de Transplantation</a:t>
            </a:r>
          </a:p>
          <a:p>
            <a:pPr algn="l">
              <a:lnSpc>
                <a:spcPts val="1925"/>
              </a:lnSpc>
            </a:pPr>
            <a:endParaRPr lang="en-US" sz="1982" spc="-97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2201"/>
              </a:lnSpc>
            </a:pPr>
            <a:r>
              <a:rPr lang="en-US" sz="1982" b="1" spc="-97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20h00 : Remise du bracelet "Je donne, tu donnes" </a:t>
            </a:r>
          </a:p>
        </p:txBody>
      </p:sp>
      <p:sp>
        <p:nvSpPr>
          <p:cNvPr id="17" name="Freeform 17"/>
          <p:cNvSpPr/>
          <p:nvPr/>
        </p:nvSpPr>
        <p:spPr>
          <a:xfrm>
            <a:off x="611472" y="2528411"/>
            <a:ext cx="401230" cy="305938"/>
          </a:xfrm>
          <a:custGeom>
            <a:avLst/>
            <a:gdLst/>
            <a:ahLst/>
            <a:cxnLst/>
            <a:rect l="l" t="t" r="r" b="b"/>
            <a:pathLst>
              <a:path w="401230" h="305938">
                <a:moveTo>
                  <a:pt x="0" y="0"/>
                </a:moveTo>
                <a:lnTo>
                  <a:pt x="401230" y="0"/>
                </a:lnTo>
                <a:lnTo>
                  <a:pt x="401230" y="305938"/>
                </a:lnTo>
                <a:lnTo>
                  <a:pt x="0" y="3059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8" name="TextBox 18"/>
          <p:cNvSpPr txBox="1"/>
          <p:nvPr/>
        </p:nvSpPr>
        <p:spPr>
          <a:xfrm>
            <a:off x="4935370" y="811456"/>
            <a:ext cx="8231605" cy="4354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5"/>
              </a:lnSpc>
            </a:pPr>
            <a:r>
              <a:rPr lang="en-US" sz="3075" b="1" spc="-123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Don d'organes : on est tous concernés !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17765" y="1441312"/>
            <a:ext cx="2367304" cy="3590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04"/>
              </a:lnSpc>
            </a:pPr>
            <a:r>
              <a:rPr lang="en-US" sz="2604" b="1" spc="-104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Programme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193405" y="1928019"/>
            <a:ext cx="10639909" cy="3673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55"/>
              </a:lnSpc>
              <a:spcBef>
                <a:spcPct val="0"/>
              </a:spcBef>
            </a:pPr>
            <a:r>
              <a:rPr lang="en-US" sz="203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Grand témoin : </a:t>
            </a:r>
            <a:r>
              <a:rPr lang="en-US" sz="203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Dr Marine Jeantet, directrice générale de l'Agence de Biomédecine</a:t>
            </a:r>
          </a:p>
        </p:txBody>
      </p:sp>
      <p:sp>
        <p:nvSpPr>
          <p:cNvPr id="21" name="AutoShape 21"/>
          <p:cNvSpPr/>
          <p:nvPr/>
        </p:nvSpPr>
        <p:spPr>
          <a:xfrm>
            <a:off x="1193405" y="1894682"/>
            <a:ext cx="11356771" cy="0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grpSp>
        <p:nvGrpSpPr>
          <p:cNvPr id="22" name="Group 22"/>
          <p:cNvGrpSpPr/>
          <p:nvPr/>
        </p:nvGrpSpPr>
        <p:grpSpPr>
          <a:xfrm rot="5400000">
            <a:off x="9096474" y="1177958"/>
            <a:ext cx="164969" cy="18357916"/>
            <a:chOff x="0" y="0"/>
            <a:chExt cx="43449" cy="4835007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3449" cy="4835007"/>
            </a:xfrm>
            <a:custGeom>
              <a:avLst/>
              <a:gdLst/>
              <a:ahLst/>
              <a:cxnLst/>
              <a:rect l="l" t="t" r="r" b="b"/>
              <a:pathLst>
                <a:path w="43449" h="4835007">
                  <a:moveTo>
                    <a:pt x="0" y="0"/>
                  </a:moveTo>
                  <a:lnTo>
                    <a:pt x="43449" y="0"/>
                  </a:lnTo>
                  <a:lnTo>
                    <a:pt x="43449" y="4835007"/>
                  </a:lnTo>
                  <a:lnTo>
                    <a:pt x="0" y="4835007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47625"/>
              <a:ext cx="43449" cy="48826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sp>
        <p:nvSpPr>
          <p:cNvPr id="25" name="Freeform 25"/>
          <p:cNvSpPr/>
          <p:nvPr/>
        </p:nvSpPr>
        <p:spPr>
          <a:xfrm>
            <a:off x="611472" y="3279357"/>
            <a:ext cx="401230" cy="305938"/>
          </a:xfrm>
          <a:custGeom>
            <a:avLst/>
            <a:gdLst/>
            <a:ahLst/>
            <a:cxnLst/>
            <a:rect l="l" t="t" r="r" b="b"/>
            <a:pathLst>
              <a:path w="401230" h="305938">
                <a:moveTo>
                  <a:pt x="0" y="0"/>
                </a:moveTo>
                <a:lnTo>
                  <a:pt x="401230" y="0"/>
                </a:lnTo>
                <a:lnTo>
                  <a:pt x="401230" y="305937"/>
                </a:lnTo>
                <a:lnTo>
                  <a:pt x="0" y="3059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6" name="Freeform 26"/>
          <p:cNvSpPr/>
          <p:nvPr/>
        </p:nvSpPr>
        <p:spPr>
          <a:xfrm>
            <a:off x="611472" y="4032969"/>
            <a:ext cx="401230" cy="305938"/>
          </a:xfrm>
          <a:custGeom>
            <a:avLst/>
            <a:gdLst/>
            <a:ahLst/>
            <a:cxnLst/>
            <a:rect l="l" t="t" r="r" b="b"/>
            <a:pathLst>
              <a:path w="401230" h="305938">
                <a:moveTo>
                  <a:pt x="0" y="0"/>
                </a:moveTo>
                <a:lnTo>
                  <a:pt x="401230" y="0"/>
                </a:lnTo>
                <a:lnTo>
                  <a:pt x="401230" y="305938"/>
                </a:lnTo>
                <a:lnTo>
                  <a:pt x="0" y="3059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7" name="Freeform 27"/>
          <p:cNvSpPr/>
          <p:nvPr/>
        </p:nvSpPr>
        <p:spPr>
          <a:xfrm>
            <a:off x="611472" y="4590732"/>
            <a:ext cx="401230" cy="305938"/>
          </a:xfrm>
          <a:custGeom>
            <a:avLst/>
            <a:gdLst/>
            <a:ahLst/>
            <a:cxnLst/>
            <a:rect l="l" t="t" r="r" b="b"/>
            <a:pathLst>
              <a:path w="401230" h="305938">
                <a:moveTo>
                  <a:pt x="0" y="0"/>
                </a:moveTo>
                <a:lnTo>
                  <a:pt x="401230" y="0"/>
                </a:lnTo>
                <a:lnTo>
                  <a:pt x="401230" y="305938"/>
                </a:lnTo>
                <a:lnTo>
                  <a:pt x="0" y="3059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8" name="Freeform 28"/>
          <p:cNvSpPr/>
          <p:nvPr/>
        </p:nvSpPr>
        <p:spPr>
          <a:xfrm>
            <a:off x="611472" y="5148495"/>
            <a:ext cx="401230" cy="305938"/>
          </a:xfrm>
          <a:custGeom>
            <a:avLst/>
            <a:gdLst/>
            <a:ahLst/>
            <a:cxnLst/>
            <a:rect l="l" t="t" r="r" b="b"/>
            <a:pathLst>
              <a:path w="401230" h="305938">
                <a:moveTo>
                  <a:pt x="0" y="0"/>
                </a:moveTo>
                <a:lnTo>
                  <a:pt x="401230" y="0"/>
                </a:lnTo>
                <a:lnTo>
                  <a:pt x="401230" y="305938"/>
                </a:lnTo>
                <a:lnTo>
                  <a:pt x="0" y="3059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9" name="Freeform 29"/>
          <p:cNvSpPr/>
          <p:nvPr/>
        </p:nvSpPr>
        <p:spPr>
          <a:xfrm>
            <a:off x="611472" y="5899441"/>
            <a:ext cx="401230" cy="305938"/>
          </a:xfrm>
          <a:custGeom>
            <a:avLst/>
            <a:gdLst/>
            <a:ahLst/>
            <a:cxnLst/>
            <a:rect l="l" t="t" r="r" b="b"/>
            <a:pathLst>
              <a:path w="401230" h="305938">
                <a:moveTo>
                  <a:pt x="0" y="0"/>
                </a:moveTo>
                <a:lnTo>
                  <a:pt x="401230" y="0"/>
                </a:lnTo>
                <a:lnTo>
                  <a:pt x="401230" y="305937"/>
                </a:lnTo>
                <a:lnTo>
                  <a:pt x="0" y="3059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0" name="Freeform 30"/>
          <p:cNvSpPr/>
          <p:nvPr/>
        </p:nvSpPr>
        <p:spPr>
          <a:xfrm>
            <a:off x="611472" y="6725646"/>
            <a:ext cx="401230" cy="305938"/>
          </a:xfrm>
          <a:custGeom>
            <a:avLst/>
            <a:gdLst/>
            <a:ahLst/>
            <a:cxnLst/>
            <a:rect l="l" t="t" r="r" b="b"/>
            <a:pathLst>
              <a:path w="401230" h="305938">
                <a:moveTo>
                  <a:pt x="0" y="0"/>
                </a:moveTo>
                <a:lnTo>
                  <a:pt x="401230" y="0"/>
                </a:lnTo>
                <a:lnTo>
                  <a:pt x="401230" y="305938"/>
                </a:lnTo>
                <a:lnTo>
                  <a:pt x="0" y="3059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1" name="Freeform 31"/>
          <p:cNvSpPr/>
          <p:nvPr/>
        </p:nvSpPr>
        <p:spPr>
          <a:xfrm>
            <a:off x="611472" y="7509155"/>
            <a:ext cx="401230" cy="305938"/>
          </a:xfrm>
          <a:custGeom>
            <a:avLst/>
            <a:gdLst/>
            <a:ahLst/>
            <a:cxnLst/>
            <a:rect l="l" t="t" r="r" b="b"/>
            <a:pathLst>
              <a:path w="401230" h="305938">
                <a:moveTo>
                  <a:pt x="0" y="0"/>
                </a:moveTo>
                <a:lnTo>
                  <a:pt x="401230" y="0"/>
                </a:lnTo>
                <a:lnTo>
                  <a:pt x="401230" y="305937"/>
                </a:lnTo>
                <a:lnTo>
                  <a:pt x="0" y="3059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2" name="Freeform 32"/>
          <p:cNvSpPr/>
          <p:nvPr/>
        </p:nvSpPr>
        <p:spPr>
          <a:xfrm>
            <a:off x="611472" y="8319917"/>
            <a:ext cx="401230" cy="305938"/>
          </a:xfrm>
          <a:custGeom>
            <a:avLst/>
            <a:gdLst/>
            <a:ahLst/>
            <a:cxnLst/>
            <a:rect l="l" t="t" r="r" b="b"/>
            <a:pathLst>
              <a:path w="401230" h="305938">
                <a:moveTo>
                  <a:pt x="0" y="0"/>
                </a:moveTo>
                <a:lnTo>
                  <a:pt x="401230" y="0"/>
                </a:lnTo>
                <a:lnTo>
                  <a:pt x="401230" y="305938"/>
                </a:lnTo>
                <a:lnTo>
                  <a:pt x="0" y="3059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3" name="Freeform 33"/>
          <p:cNvSpPr/>
          <p:nvPr/>
        </p:nvSpPr>
        <p:spPr>
          <a:xfrm>
            <a:off x="611472" y="8854455"/>
            <a:ext cx="401230" cy="305938"/>
          </a:xfrm>
          <a:custGeom>
            <a:avLst/>
            <a:gdLst/>
            <a:ahLst/>
            <a:cxnLst/>
            <a:rect l="l" t="t" r="r" b="b"/>
            <a:pathLst>
              <a:path w="401230" h="305938">
                <a:moveTo>
                  <a:pt x="0" y="0"/>
                </a:moveTo>
                <a:lnTo>
                  <a:pt x="401230" y="0"/>
                </a:lnTo>
                <a:lnTo>
                  <a:pt x="401230" y="305938"/>
                </a:lnTo>
                <a:lnTo>
                  <a:pt x="0" y="3059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4" name="Freeform 34"/>
          <p:cNvSpPr/>
          <p:nvPr/>
        </p:nvSpPr>
        <p:spPr>
          <a:xfrm>
            <a:off x="611472" y="9350774"/>
            <a:ext cx="401230" cy="305938"/>
          </a:xfrm>
          <a:custGeom>
            <a:avLst/>
            <a:gdLst/>
            <a:ahLst/>
            <a:cxnLst/>
            <a:rect l="l" t="t" r="r" b="b"/>
            <a:pathLst>
              <a:path w="401230" h="305938">
                <a:moveTo>
                  <a:pt x="0" y="0"/>
                </a:moveTo>
                <a:lnTo>
                  <a:pt x="401230" y="0"/>
                </a:lnTo>
                <a:lnTo>
                  <a:pt x="401230" y="305938"/>
                </a:lnTo>
                <a:lnTo>
                  <a:pt x="0" y="3059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26085" y="235671"/>
            <a:ext cx="6235831" cy="1143000"/>
          </a:xfrm>
        </p:spPr>
        <p:txBody>
          <a:bodyPr>
            <a:normAutofit/>
          </a:bodyPr>
          <a:lstStyle/>
          <a:p>
            <a:pPr algn="ctr"/>
            <a:r>
              <a:rPr lang="fr-FR" sz="3600" b="1" dirty="0">
                <a:latin typeface="Poppins" panose="00000500000000000000" pitchFamily="2" charset="0"/>
                <a:cs typeface="Poppins" panose="00000500000000000000" pitchFamily="2" charset="0"/>
              </a:rPr>
              <a:t>Merci de votre attention !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2024A2A-AFD7-F454-5047-C6D05B46DC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8"/>
          <a:stretch/>
        </p:blipFill>
        <p:spPr>
          <a:xfrm>
            <a:off x="4683158" y="1449373"/>
            <a:ext cx="8991600" cy="824184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795CC8C-B410-7DFD-CD26-F2624960005C}"/>
              </a:ext>
            </a:extLst>
          </p:cNvPr>
          <p:cNvGrpSpPr/>
          <p:nvPr/>
        </p:nvGrpSpPr>
        <p:grpSpPr>
          <a:xfrm>
            <a:off x="0" y="-70703"/>
            <a:ext cx="164969" cy="10357703"/>
            <a:chOff x="0" y="0"/>
            <a:chExt cx="43449" cy="2727955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412DBA3B-9A5C-6E17-D752-CDC43B3B513F}"/>
                </a:ext>
              </a:extLst>
            </p:cNvPr>
            <p:cNvSpPr/>
            <p:nvPr/>
          </p:nvSpPr>
          <p:spPr>
            <a:xfrm>
              <a:off x="0" y="0"/>
              <a:ext cx="43449" cy="2727955"/>
            </a:xfrm>
            <a:custGeom>
              <a:avLst/>
              <a:gdLst/>
              <a:ahLst/>
              <a:cxnLst/>
              <a:rect l="l" t="t" r="r" b="b"/>
              <a:pathLst>
                <a:path w="43449" h="2727955">
                  <a:moveTo>
                    <a:pt x="0" y="0"/>
                  </a:moveTo>
                  <a:lnTo>
                    <a:pt x="43449" y="0"/>
                  </a:lnTo>
                  <a:lnTo>
                    <a:pt x="43449" y="2727955"/>
                  </a:lnTo>
                  <a:lnTo>
                    <a:pt x="0" y="2727955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6" name="TextBox 4">
              <a:extLst>
                <a:ext uri="{FF2B5EF4-FFF2-40B4-BE49-F238E27FC236}">
                  <a16:creationId xmlns:a16="http://schemas.microsoft.com/office/drawing/2014/main" id="{B96028FD-67E3-6D81-6E0E-754CA46045FE}"/>
                </a:ext>
              </a:extLst>
            </p:cNvPr>
            <p:cNvSpPr txBox="1"/>
            <p:nvPr/>
          </p:nvSpPr>
          <p:spPr>
            <a:xfrm>
              <a:off x="0" y="-47625"/>
              <a:ext cx="43449" cy="27755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grpSp>
        <p:nvGrpSpPr>
          <p:cNvPr id="7" name="Group 5">
            <a:extLst>
              <a:ext uri="{FF2B5EF4-FFF2-40B4-BE49-F238E27FC236}">
                <a16:creationId xmlns:a16="http://schemas.microsoft.com/office/drawing/2014/main" id="{BB81260B-080D-1A62-F304-2901E675AF68}"/>
              </a:ext>
            </a:extLst>
          </p:cNvPr>
          <p:cNvGrpSpPr/>
          <p:nvPr/>
        </p:nvGrpSpPr>
        <p:grpSpPr>
          <a:xfrm rot="5400000">
            <a:off x="9096474" y="-9096474"/>
            <a:ext cx="164969" cy="18357916"/>
            <a:chOff x="0" y="0"/>
            <a:chExt cx="43449" cy="4835007"/>
          </a:xfrm>
        </p:grpSpPr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1D4D4BF4-AA8D-A1CF-1F92-EAB9CCA9B16A}"/>
                </a:ext>
              </a:extLst>
            </p:cNvPr>
            <p:cNvSpPr/>
            <p:nvPr/>
          </p:nvSpPr>
          <p:spPr>
            <a:xfrm>
              <a:off x="0" y="0"/>
              <a:ext cx="43449" cy="4835007"/>
            </a:xfrm>
            <a:custGeom>
              <a:avLst/>
              <a:gdLst/>
              <a:ahLst/>
              <a:cxnLst/>
              <a:rect l="l" t="t" r="r" b="b"/>
              <a:pathLst>
                <a:path w="43449" h="4835007">
                  <a:moveTo>
                    <a:pt x="0" y="0"/>
                  </a:moveTo>
                  <a:lnTo>
                    <a:pt x="43449" y="0"/>
                  </a:lnTo>
                  <a:lnTo>
                    <a:pt x="43449" y="4835007"/>
                  </a:lnTo>
                  <a:lnTo>
                    <a:pt x="0" y="4835007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9" name="TextBox 7">
              <a:extLst>
                <a:ext uri="{FF2B5EF4-FFF2-40B4-BE49-F238E27FC236}">
                  <a16:creationId xmlns:a16="http://schemas.microsoft.com/office/drawing/2014/main" id="{F19CF9B2-4E39-7425-E0CB-CE17DF5630B3}"/>
                </a:ext>
              </a:extLst>
            </p:cNvPr>
            <p:cNvSpPr txBox="1"/>
            <p:nvPr/>
          </p:nvSpPr>
          <p:spPr>
            <a:xfrm>
              <a:off x="0" y="-47625"/>
              <a:ext cx="43449" cy="48826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grpSp>
        <p:nvGrpSpPr>
          <p:cNvPr id="10" name="Group 8">
            <a:extLst>
              <a:ext uri="{FF2B5EF4-FFF2-40B4-BE49-F238E27FC236}">
                <a16:creationId xmlns:a16="http://schemas.microsoft.com/office/drawing/2014/main" id="{1CC9EA74-DB30-6AE3-3CAE-07ACB370EA88}"/>
              </a:ext>
            </a:extLst>
          </p:cNvPr>
          <p:cNvGrpSpPr/>
          <p:nvPr/>
        </p:nvGrpSpPr>
        <p:grpSpPr>
          <a:xfrm>
            <a:off x="18123031" y="0"/>
            <a:ext cx="164969" cy="10357703"/>
            <a:chOff x="0" y="0"/>
            <a:chExt cx="43449" cy="2727955"/>
          </a:xfrm>
        </p:grpSpPr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C2CBEB30-7C5E-5374-CDA5-1308B61B0E56}"/>
                </a:ext>
              </a:extLst>
            </p:cNvPr>
            <p:cNvSpPr/>
            <p:nvPr/>
          </p:nvSpPr>
          <p:spPr>
            <a:xfrm>
              <a:off x="0" y="0"/>
              <a:ext cx="43449" cy="2727955"/>
            </a:xfrm>
            <a:custGeom>
              <a:avLst/>
              <a:gdLst/>
              <a:ahLst/>
              <a:cxnLst/>
              <a:rect l="l" t="t" r="r" b="b"/>
              <a:pathLst>
                <a:path w="43449" h="2727955">
                  <a:moveTo>
                    <a:pt x="0" y="0"/>
                  </a:moveTo>
                  <a:lnTo>
                    <a:pt x="43449" y="0"/>
                  </a:lnTo>
                  <a:lnTo>
                    <a:pt x="43449" y="2727955"/>
                  </a:lnTo>
                  <a:lnTo>
                    <a:pt x="0" y="2727955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2" name="TextBox 10">
              <a:extLst>
                <a:ext uri="{FF2B5EF4-FFF2-40B4-BE49-F238E27FC236}">
                  <a16:creationId xmlns:a16="http://schemas.microsoft.com/office/drawing/2014/main" id="{637AFCC6-0E25-FC21-89C9-C1882243785A}"/>
                </a:ext>
              </a:extLst>
            </p:cNvPr>
            <p:cNvSpPr txBox="1"/>
            <p:nvPr/>
          </p:nvSpPr>
          <p:spPr>
            <a:xfrm>
              <a:off x="0" y="-47625"/>
              <a:ext cx="43449" cy="27755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grpSp>
        <p:nvGrpSpPr>
          <p:cNvPr id="13" name="Group 11">
            <a:extLst>
              <a:ext uri="{FF2B5EF4-FFF2-40B4-BE49-F238E27FC236}">
                <a16:creationId xmlns:a16="http://schemas.microsoft.com/office/drawing/2014/main" id="{2CC211B8-9B15-35C8-804A-E9A85B8E0BDF}"/>
              </a:ext>
            </a:extLst>
          </p:cNvPr>
          <p:cNvGrpSpPr/>
          <p:nvPr/>
        </p:nvGrpSpPr>
        <p:grpSpPr>
          <a:xfrm rot="5400000">
            <a:off x="8944074" y="1025558"/>
            <a:ext cx="164969" cy="18357916"/>
            <a:chOff x="0" y="0"/>
            <a:chExt cx="43449" cy="4835007"/>
          </a:xfrm>
        </p:grpSpPr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6DB20FA2-B052-87C7-63E3-691D484AE15E}"/>
                </a:ext>
              </a:extLst>
            </p:cNvPr>
            <p:cNvSpPr/>
            <p:nvPr/>
          </p:nvSpPr>
          <p:spPr>
            <a:xfrm>
              <a:off x="0" y="0"/>
              <a:ext cx="43449" cy="4835007"/>
            </a:xfrm>
            <a:custGeom>
              <a:avLst/>
              <a:gdLst/>
              <a:ahLst/>
              <a:cxnLst/>
              <a:rect l="l" t="t" r="r" b="b"/>
              <a:pathLst>
                <a:path w="43449" h="4835007">
                  <a:moveTo>
                    <a:pt x="0" y="0"/>
                  </a:moveTo>
                  <a:lnTo>
                    <a:pt x="43449" y="0"/>
                  </a:lnTo>
                  <a:lnTo>
                    <a:pt x="43449" y="4835007"/>
                  </a:lnTo>
                  <a:lnTo>
                    <a:pt x="0" y="4835007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5" name="TextBox 13">
              <a:extLst>
                <a:ext uri="{FF2B5EF4-FFF2-40B4-BE49-F238E27FC236}">
                  <a16:creationId xmlns:a16="http://schemas.microsoft.com/office/drawing/2014/main" id="{110C60B9-5BCA-09B2-277E-B358234592CD}"/>
                </a:ext>
              </a:extLst>
            </p:cNvPr>
            <p:cNvSpPr txBox="1"/>
            <p:nvPr/>
          </p:nvSpPr>
          <p:spPr>
            <a:xfrm>
              <a:off x="0" y="-47625"/>
              <a:ext cx="43449" cy="48826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sp>
        <p:nvSpPr>
          <p:cNvPr id="16" name="Freeform 14">
            <a:extLst>
              <a:ext uri="{FF2B5EF4-FFF2-40B4-BE49-F238E27FC236}">
                <a16:creationId xmlns:a16="http://schemas.microsoft.com/office/drawing/2014/main" id="{39DA52AF-9B26-B1B3-5DEE-60A513FF7A1A}"/>
              </a:ext>
            </a:extLst>
          </p:cNvPr>
          <p:cNvSpPr/>
          <p:nvPr/>
        </p:nvSpPr>
        <p:spPr>
          <a:xfrm>
            <a:off x="362441" y="327488"/>
            <a:ext cx="2343235" cy="471576"/>
          </a:xfrm>
          <a:custGeom>
            <a:avLst/>
            <a:gdLst/>
            <a:ahLst/>
            <a:cxnLst/>
            <a:rect l="l" t="t" r="r" b="b"/>
            <a:pathLst>
              <a:path w="2343235" h="471576">
                <a:moveTo>
                  <a:pt x="0" y="0"/>
                </a:moveTo>
                <a:lnTo>
                  <a:pt x="2343235" y="0"/>
                </a:lnTo>
                <a:lnTo>
                  <a:pt x="2343235" y="471577"/>
                </a:lnTo>
                <a:lnTo>
                  <a:pt x="0" y="4715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7" name="Freeform 15">
            <a:extLst>
              <a:ext uri="{FF2B5EF4-FFF2-40B4-BE49-F238E27FC236}">
                <a16:creationId xmlns:a16="http://schemas.microsoft.com/office/drawing/2014/main" id="{88F0A149-256D-6483-B162-3B5BE4945283}"/>
              </a:ext>
            </a:extLst>
          </p:cNvPr>
          <p:cNvSpPr/>
          <p:nvPr/>
        </p:nvSpPr>
        <p:spPr>
          <a:xfrm>
            <a:off x="15840708" y="375880"/>
            <a:ext cx="1929191" cy="594449"/>
          </a:xfrm>
          <a:custGeom>
            <a:avLst/>
            <a:gdLst/>
            <a:ahLst/>
            <a:cxnLst/>
            <a:rect l="l" t="t" r="r" b="b"/>
            <a:pathLst>
              <a:path w="1929191" h="594449">
                <a:moveTo>
                  <a:pt x="0" y="0"/>
                </a:moveTo>
                <a:lnTo>
                  <a:pt x="1929190" y="0"/>
                </a:lnTo>
                <a:lnTo>
                  <a:pt x="1929190" y="594450"/>
                </a:lnTo>
                <a:lnTo>
                  <a:pt x="0" y="5944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0704" b="-14781"/>
            </a:stretch>
          </a:blipFill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676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ED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5431" y="168877"/>
            <a:ext cx="17917139" cy="9949246"/>
            <a:chOff x="0" y="0"/>
            <a:chExt cx="9813914" cy="544958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813913" cy="5449589"/>
            </a:xfrm>
            <a:custGeom>
              <a:avLst/>
              <a:gdLst/>
              <a:ahLst/>
              <a:cxnLst/>
              <a:rect l="l" t="t" r="r" b="b"/>
              <a:pathLst>
                <a:path w="9813913" h="5449589">
                  <a:moveTo>
                    <a:pt x="0" y="0"/>
                  </a:moveTo>
                  <a:lnTo>
                    <a:pt x="9813913" y="0"/>
                  </a:lnTo>
                  <a:lnTo>
                    <a:pt x="9813913" y="5449589"/>
                  </a:lnTo>
                  <a:lnTo>
                    <a:pt x="0" y="544958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9050"/>
              <a:ext cx="9813914" cy="5430539"/>
            </a:xfrm>
            <a:prstGeom prst="rect">
              <a:avLst/>
            </a:prstGeom>
          </p:spPr>
          <p:txBody>
            <a:bodyPr lIns="16619" tIns="16619" rIns="16619" bIns="16619" rtlCol="0" anchor="ctr"/>
            <a:lstStyle/>
            <a:p>
              <a:pPr algn="ctr">
                <a:lnSpc>
                  <a:spcPts val="846"/>
                </a:lnSpc>
              </a:pPr>
              <a:endParaRPr/>
            </a:p>
            <a:p>
              <a:pPr algn="ctr">
                <a:lnSpc>
                  <a:spcPts val="846"/>
                </a:lnSpc>
              </a:pPr>
              <a:endParaRPr/>
            </a:p>
            <a:p>
              <a:pPr algn="ctr">
                <a:lnSpc>
                  <a:spcPts val="846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895904" y="726883"/>
            <a:ext cx="1381758" cy="1053591"/>
          </a:xfrm>
          <a:custGeom>
            <a:avLst/>
            <a:gdLst/>
            <a:ahLst/>
            <a:cxnLst/>
            <a:rect l="l" t="t" r="r" b="b"/>
            <a:pathLst>
              <a:path w="1381758" h="1053591">
                <a:moveTo>
                  <a:pt x="0" y="0"/>
                </a:moveTo>
                <a:lnTo>
                  <a:pt x="1381758" y="0"/>
                </a:lnTo>
                <a:lnTo>
                  <a:pt x="1381758" y="1053591"/>
                </a:lnTo>
                <a:lnTo>
                  <a:pt x="0" y="10535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15061649" y="8856790"/>
            <a:ext cx="2606074" cy="803020"/>
          </a:xfrm>
          <a:custGeom>
            <a:avLst/>
            <a:gdLst/>
            <a:ahLst/>
            <a:cxnLst/>
            <a:rect l="l" t="t" r="r" b="b"/>
            <a:pathLst>
              <a:path w="2606074" h="803020">
                <a:moveTo>
                  <a:pt x="0" y="0"/>
                </a:moveTo>
                <a:lnTo>
                  <a:pt x="2606073" y="0"/>
                </a:lnTo>
                <a:lnTo>
                  <a:pt x="2606073" y="803020"/>
                </a:lnTo>
                <a:lnTo>
                  <a:pt x="0" y="8030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0704" b="-14781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577303" y="8856790"/>
            <a:ext cx="2748765" cy="553189"/>
          </a:xfrm>
          <a:custGeom>
            <a:avLst/>
            <a:gdLst/>
            <a:ahLst/>
            <a:cxnLst/>
            <a:rect l="l" t="t" r="r" b="b"/>
            <a:pathLst>
              <a:path w="2748765" h="553189">
                <a:moveTo>
                  <a:pt x="0" y="0"/>
                </a:moveTo>
                <a:lnTo>
                  <a:pt x="2748766" y="0"/>
                </a:lnTo>
                <a:lnTo>
                  <a:pt x="2748766" y="553189"/>
                </a:lnTo>
                <a:lnTo>
                  <a:pt x="0" y="55318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TextBox 8"/>
          <p:cNvSpPr txBox="1"/>
          <p:nvPr/>
        </p:nvSpPr>
        <p:spPr>
          <a:xfrm>
            <a:off x="7422767" y="8181973"/>
            <a:ext cx="3442465" cy="444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70"/>
              </a:lnSpc>
            </a:pPr>
            <a:r>
              <a:rPr lang="en-US" sz="2920" b="1" spc="-105">
                <a:solidFill>
                  <a:srgbClr val="006937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JE SUIS,</a:t>
            </a:r>
            <a:r>
              <a:rPr lang="en-US" sz="2920" b="1" spc="-105">
                <a:solidFill>
                  <a:srgbClr val="9AED95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 TU ES</a:t>
            </a:r>
            <a:r>
              <a:rPr lang="en-US" sz="2920" b="1" spc="-105">
                <a:solidFill>
                  <a:srgbClr val="006937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, IL EST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235305" y="8619006"/>
            <a:ext cx="3817391" cy="8500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075"/>
              </a:lnSpc>
            </a:pPr>
            <a:r>
              <a:rPr lang="en-US" sz="5842" b="1">
                <a:solidFill>
                  <a:srgbClr val="006937"/>
                </a:solidFill>
                <a:latin typeface="Poppins Heavy"/>
                <a:ea typeface="Poppins Heavy"/>
                <a:cs typeface="Poppins Heavy"/>
                <a:sym typeface="Poppins Heavy"/>
              </a:rPr>
              <a:t>D     NNEUR</a:t>
            </a:r>
          </a:p>
        </p:txBody>
      </p:sp>
      <p:sp>
        <p:nvSpPr>
          <p:cNvPr id="10" name="Freeform 10"/>
          <p:cNvSpPr/>
          <p:nvPr/>
        </p:nvSpPr>
        <p:spPr>
          <a:xfrm>
            <a:off x="7802667" y="8670251"/>
            <a:ext cx="569326" cy="798799"/>
          </a:xfrm>
          <a:custGeom>
            <a:avLst/>
            <a:gdLst/>
            <a:ahLst/>
            <a:cxnLst/>
            <a:rect l="l" t="t" r="r" b="b"/>
            <a:pathLst>
              <a:path w="569326" h="798799">
                <a:moveTo>
                  <a:pt x="0" y="0"/>
                </a:moveTo>
                <a:lnTo>
                  <a:pt x="569325" y="0"/>
                </a:lnTo>
                <a:lnTo>
                  <a:pt x="569325" y="798798"/>
                </a:lnTo>
                <a:lnTo>
                  <a:pt x="0" y="7987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TextBox 11"/>
          <p:cNvSpPr txBox="1"/>
          <p:nvPr/>
        </p:nvSpPr>
        <p:spPr>
          <a:xfrm>
            <a:off x="5512275" y="3286031"/>
            <a:ext cx="10852410" cy="3722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3"/>
              </a:lnSpc>
            </a:pPr>
            <a:r>
              <a:rPr lang="en-US" sz="4202" b="1" spc="-26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Dr Florentine GARAIX, </a:t>
            </a:r>
            <a:r>
              <a:rPr lang="en-US" sz="4202" spc="-26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médecin spécialiste en transplantation pédiatrique, AP-HM </a:t>
            </a:r>
          </a:p>
          <a:p>
            <a:pPr algn="l">
              <a:lnSpc>
                <a:spcPts val="5883"/>
              </a:lnSpc>
            </a:pPr>
            <a:endParaRPr lang="en-US" sz="4202" spc="-26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5883"/>
              </a:lnSpc>
            </a:pPr>
            <a:r>
              <a:rPr lang="en-US" sz="4202" spc="-26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Témoignage de Justine, une jeune greffée cardiaque et de ses parents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493105" y="836508"/>
            <a:ext cx="15334880" cy="8388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75"/>
              </a:lnSpc>
            </a:pPr>
            <a:r>
              <a:rPr lang="en-US" sz="4941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EN CAS DE MALHEUR, LA VIE CONTINUE...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282142" y="9487439"/>
            <a:ext cx="3723715" cy="172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33"/>
              </a:lnSpc>
            </a:pPr>
            <a:r>
              <a:rPr lang="en-US" sz="1133" b="1" spc="-45">
                <a:solidFill>
                  <a:srgbClr val="00522B"/>
                </a:solidFill>
                <a:latin typeface="Poppins Bold"/>
                <a:ea typeface="Poppins Bold"/>
                <a:cs typeface="Poppins Bold"/>
                <a:sym typeface="Poppins Bold"/>
              </a:rPr>
              <a:t> Le don, comment ça marche ? Qui peut en bénéficier ?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787515" y="2418734"/>
            <a:ext cx="3436623" cy="5139048"/>
            <a:chOff x="0" y="0"/>
            <a:chExt cx="769672" cy="115095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769672" cy="1150950"/>
            </a:xfrm>
            <a:custGeom>
              <a:avLst/>
              <a:gdLst/>
              <a:ahLst/>
              <a:cxnLst/>
              <a:rect l="l" t="t" r="r" b="b"/>
              <a:pathLst>
                <a:path w="769672" h="1150950">
                  <a:moveTo>
                    <a:pt x="45055" y="0"/>
                  </a:moveTo>
                  <a:lnTo>
                    <a:pt x="724617" y="0"/>
                  </a:lnTo>
                  <a:cubicBezTo>
                    <a:pt x="749500" y="0"/>
                    <a:pt x="769672" y="20172"/>
                    <a:pt x="769672" y="45055"/>
                  </a:cubicBezTo>
                  <a:lnTo>
                    <a:pt x="769672" y="1105894"/>
                  </a:lnTo>
                  <a:cubicBezTo>
                    <a:pt x="769672" y="1130778"/>
                    <a:pt x="749500" y="1150950"/>
                    <a:pt x="724617" y="1150950"/>
                  </a:cubicBezTo>
                  <a:lnTo>
                    <a:pt x="45055" y="1150950"/>
                  </a:lnTo>
                  <a:cubicBezTo>
                    <a:pt x="20172" y="1150950"/>
                    <a:pt x="0" y="1130778"/>
                    <a:pt x="0" y="1105894"/>
                  </a:cubicBezTo>
                  <a:lnTo>
                    <a:pt x="0" y="45055"/>
                  </a:lnTo>
                  <a:cubicBezTo>
                    <a:pt x="0" y="20172"/>
                    <a:pt x="20172" y="0"/>
                    <a:pt x="45055" y="0"/>
                  </a:cubicBezTo>
                  <a:close/>
                </a:path>
              </a:pathLst>
            </a:custGeom>
            <a:blipFill>
              <a:blip r:embed="rId8"/>
              <a:stretch>
                <a:fillRect l="-136138" t="-47758" r="-118723" b="-208904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>
            <a:extLst>
              <a:ext uri="{FF2B5EF4-FFF2-40B4-BE49-F238E27FC236}">
                <a16:creationId xmlns:a16="http://schemas.microsoft.com/office/drawing/2014/main" id="{4A389CB9-2901-6BA1-013D-558149496C60}"/>
              </a:ext>
            </a:extLst>
          </p:cNvPr>
          <p:cNvGrpSpPr/>
          <p:nvPr/>
        </p:nvGrpSpPr>
        <p:grpSpPr>
          <a:xfrm>
            <a:off x="1135043" y="1459315"/>
            <a:ext cx="15400357" cy="7066124"/>
            <a:chOff x="1183023" y="1450546"/>
            <a:chExt cx="14399301" cy="6800928"/>
          </a:xfrm>
        </p:grpSpPr>
        <p:pic>
          <p:nvPicPr>
            <p:cNvPr id="4" name="Picture 2" descr="C:\Users\p061228\AppData\Local\Microsoft\Windows\Temporary Internet Files\Content.Outlook\38R2RTC1\IMG_0098.JPG">
              <a:extLst>
                <a:ext uri="{FF2B5EF4-FFF2-40B4-BE49-F238E27FC236}">
                  <a16:creationId xmlns:a16="http://schemas.microsoft.com/office/drawing/2014/main" id="{D534B055-8C33-4699-8A76-9AD14C42210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l="9675" t="13040" r="21414" b="32607"/>
            <a:stretch/>
          </p:blipFill>
          <p:spPr bwMode="auto">
            <a:xfrm>
              <a:off x="5630798" y="3362310"/>
              <a:ext cx="5409951" cy="3200251"/>
            </a:xfrm>
            <a:prstGeom prst="rect">
              <a:avLst/>
            </a:prstGeom>
            <a:noFill/>
            <a:ln w="38100">
              <a:solidFill>
                <a:schemeClr val="accent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22" name="Groupe 21">
              <a:extLst>
                <a:ext uri="{FF2B5EF4-FFF2-40B4-BE49-F238E27FC236}">
                  <a16:creationId xmlns:a16="http://schemas.microsoft.com/office/drawing/2014/main" id="{3914F6A2-A8B5-26CD-A2D1-F9C7BE5B158D}"/>
                </a:ext>
              </a:extLst>
            </p:cNvPr>
            <p:cNvGrpSpPr/>
            <p:nvPr/>
          </p:nvGrpSpPr>
          <p:grpSpPr>
            <a:xfrm>
              <a:off x="1183023" y="1450546"/>
              <a:ext cx="14399301" cy="6800928"/>
              <a:chOff x="1183023" y="1450546"/>
              <a:chExt cx="14399301" cy="6800928"/>
            </a:xfrm>
          </p:grpSpPr>
          <p:pic>
            <p:nvPicPr>
              <p:cNvPr id="5" name="Picture 3">
                <a:extLst>
                  <a:ext uri="{FF2B5EF4-FFF2-40B4-BE49-F238E27FC236}">
                    <a16:creationId xmlns:a16="http://schemas.microsoft.com/office/drawing/2014/main" id="{843122F6-EF49-483B-AF5C-97285296D29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1957" r="25359"/>
              <a:stretch/>
            </p:blipFill>
            <p:spPr bwMode="auto">
              <a:xfrm>
                <a:off x="10419927" y="4713302"/>
                <a:ext cx="5162397" cy="3538172"/>
              </a:xfrm>
              <a:prstGeom prst="rect">
                <a:avLst/>
              </a:prstGeom>
              <a:noFill/>
              <a:ln w="38100">
                <a:solidFill>
                  <a:schemeClr val="accent6"/>
                </a:solidFill>
                <a:miter lim="800000"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pic>
            <p:nvPicPr>
              <p:cNvPr id="6" name="Picture 2">
                <a:extLst>
                  <a:ext uri="{FF2B5EF4-FFF2-40B4-BE49-F238E27FC236}">
                    <a16:creationId xmlns:a16="http://schemas.microsoft.com/office/drawing/2014/main" id="{A1B50006-B632-422B-8D1E-DE3D3065F06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53264" y="2304326"/>
                <a:ext cx="2927465" cy="3704508"/>
              </a:xfrm>
              <a:prstGeom prst="rect">
                <a:avLst/>
              </a:prstGeom>
              <a:noFill/>
              <a:ln w="38100">
                <a:solidFill>
                  <a:schemeClr val="accent6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pic>
            <p:nvPicPr>
              <p:cNvPr id="11" name="Picture 5" descr="slide-reanimation-pediatrique-medium">
                <a:extLst>
                  <a:ext uri="{FF2B5EF4-FFF2-40B4-BE49-F238E27FC236}">
                    <a16:creationId xmlns:a16="http://schemas.microsoft.com/office/drawing/2014/main" id="{35B1E2F3-C81F-47AD-B8C2-8FC7010C1FA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 cstate="print"/>
              <a:srcRect l="7046" r="19305"/>
              <a:stretch/>
            </p:blipFill>
            <p:spPr bwMode="auto">
              <a:xfrm>
                <a:off x="1183023" y="1450546"/>
                <a:ext cx="2993369" cy="2282251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002094E7-7D2D-4F03-BDF5-D7C5EF8FE5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48600" y="734772"/>
            <a:ext cx="8686800" cy="1970328"/>
          </a:xfrm>
        </p:spPr>
        <p:txBody>
          <a:bodyPr>
            <a:normAutofit/>
          </a:bodyPr>
          <a:lstStyle/>
          <a:p>
            <a:r>
              <a:rPr lang="fr-FR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cas de malheur (S)… 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213B3A2B-ACEB-4C0C-9538-4F49110D7326}"/>
              </a:ext>
            </a:extLst>
          </p:cNvPr>
          <p:cNvSpPr txBox="1">
            <a:spLocks/>
          </p:cNvSpPr>
          <p:nvPr/>
        </p:nvSpPr>
        <p:spPr>
          <a:xfrm>
            <a:off x="518101" y="7155361"/>
            <a:ext cx="10061568" cy="2612290"/>
          </a:xfrm>
          <a:prstGeom prst="rect">
            <a:avLst/>
          </a:prstGeom>
        </p:spPr>
        <p:txBody>
          <a:bodyPr vert="horz" lIns="137160" tIns="68580" rIns="137160" bIns="6858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8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 la vie continue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57383CE-D987-954A-0BAC-71C9E074BF7F}"/>
              </a:ext>
            </a:extLst>
          </p:cNvPr>
          <p:cNvGrpSpPr/>
          <p:nvPr/>
        </p:nvGrpSpPr>
        <p:grpSpPr>
          <a:xfrm>
            <a:off x="0" y="-70703"/>
            <a:ext cx="164969" cy="10357703"/>
            <a:chOff x="0" y="0"/>
            <a:chExt cx="43449" cy="2727955"/>
          </a:xfrm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F064BBF2-2664-AB4D-0DA0-4B8D42A1F46F}"/>
                </a:ext>
              </a:extLst>
            </p:cNvPr>
            <p:cNvSpPr/>
            <p:nvPr/>
          </p:nvSpPr>
          <p:spPr>
            <a:xfrm>
              <a:off x="0" y="0"/>
              <a:ext cx="43449" cy="2727955"/>
            </a:xfrm>
            <a:custGeom>
              <a:avLst/>
              <a:gdLst/>
              <a:ahLst/>
              <a:cxnLst/>
              <a:rect l="l" t="t" r="r" b="b"/>
              <a:pathLst>
                <a:path w="43449" h="2727955">
                  <a:moveTo>
                    <a:pt x="0" y="0"/>
                  </a:moveTo>
                  <a:lnTo>
                    <a:pt x="43449" y="0"/>
                  </a:lnTo>
                  <a:lnTo>
                    <a:pt x="43449" y="2727955"/>
                  </a:lnTo>
                  <a:lnTo>
                    <a:pt x="0" y="2727955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9" name="TextBox 4">
              <a:extLst>
                <a:ext uri="{FF2B5EF4-FFF2-40B4-BE49-F238E27FC236}">
                  <a16:creationId xmlns:a16="http://schemas.microsoft.com/office/drawing/2014/main" id="{F246A80B-15D1-4132-A32F-7AC4FE6777DF}"/>
                </a:ext>
              </a:extLst>
            </p:cNvPr>
            <p:cNvSpPr txBox="1"/>
            <p:nvPr/>
          </p:nvSpPr>
          <p:spPr>
            <a:xfrm>
              <a:off x="0" y="-47625"/>
              <a:ext cx="43449" cy="27755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grpSp>
        <p:nvGrpSpPr>
          <p:cNvPr id="10" name="Group 5">
            <a:extLst>
              <a:ext uri="{FF2B5EF4-FFF2-40B4-BE49-F238E27FC236}">
                <a16:creationId xmlns:a16="http://schemas.microsoft.com/office/drawing/2014/main" id="{0DAC9048-AE15-64F8-C413-53689346D14E}"/>
              </a:ext>
            </a:extLst>
          </p:cNvPr>
          <p:cNvGrpSpPr/>
          <p:nvPr/>
        </p:nvGrpSpPr>
        <p:grpSpPr>
          <a:xfrm rot="5400000">
            <a:off x="9096474" y="-9096474"/>
            <a:ext cx="164969" cy="18357916"/>
            <a:chOff x="0" y="0"/>
            <a:chExt cx="43449" cy="4835007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D10D1249-CFAA-125F-F910-C892F04B601A}"/>
                </a:ext>
              </a:extLst>
            </p:cNvPr>
            <p:cNvSpPr/>
            <p:nvPr/>
          </p:nvSpPr>
          <p:spPr>
            <a:xfrm>
              <a:off x="0" y="0"/>
              <a:ext cx="43449" cy="4835007"/>
            </a:xfrm>
            <a:custGeom>
              <a:avLst/>
              <a:gdLst/>
              <a:ahLst/>
              <a:cxnLst/>
              <a:rect l="l" t="t" r="r" b="b"/>
              <a:pathLst>
                <a:path w="43449" h="4835007">
                  <a:moveTo>
                    <a:pt x="0" y="0"/>
                  </a:moveTo>
                  <a:lnTo>
                    <a:pt x="43449" y="0"/>
                  </a:lnTo>
                  <a:lnTo>
                    <a:pt x="43449" y="4835007"/>
                  </a:lnTo>
                  <a:lnTo>
                    <a:pt x="0" y="4835007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3" name="TextBox 7">
              <a:extLst>
                <a:ext uri="{FF2B5EF4-FFF2-40B4-BE49-F238E27FC236}">
                  <a16:creationId xmlns:a16="http://schemas.microsoft.com/office/drawing/2014/main" id="{4B1BF742-066F-4EE0-97C8-AE3CC0845B8C}"/>
                </a:ext>
              </a:extLst>
            </p:cNvPr>
            <p:cNvSpPr txBox="1"/>
            <p:nvPr/>
          </p:nvSpPr>
          <p:spPr>
            <a:xfrm>
              <a:off x="0" y="-47625"/>
              <a:ext cx="43449" cy="48826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grpSp>
        <p:nvGrpSpPr>
          <p:cNvPr id="14" name="Group 8">
            <a:extLst>
              <a:ext uri="{FF2B5EF4-FFF2-40B4-BE49-F238E27FC236}">
                <a16:creationId xmlns:a16="http://schemas.microsoft.com/office/drawing/2014/main" id="{6711557E-4B41-B3DC-3189-64FA4A97491E}"/>
              </a:ext>
            </a:extLst>
          </p:cNvPr>
          <p:cNvGrpSpPr/>
          <p:nvPr/>
        </p:nvGrpSpPr>
        <p:grpSpPr>
          <a:xfrm>
            <a:off x="18123031" y="0"/>
            <a:ext cx="164969" cy="10357703"/>
            <a:chOff x="0" y="0"/>
            <a:chExt cx="43449" cy="2727955"/>
          </a:xfrm>
        </p:grpSpPr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6FD61C03-88FC-3298-1E92-ADC5BA090F68}"/>
                </a:ext>
              </a:extLst>
            </p:cNvPr>
            <p:cNvSpPr/>
            <p:nvPr/>
          </p:nvSpPr>
          <p:spPr>
            <a:xfrm>
              <a:off x="0" y="0"/>
              <a:ext cx="43449" cy="2727955"/>
            </a:xfrm>
            <a:custGeom>
              <a:avLst/>
              <a:gdLst/>
              <a:ahLst/>
              <a:cxnLst/>
              <a:rect l="l" t="t" r="r" b="b"/>
              <a:pathLst>
                <a:path w="43449" h="2727955">
                  <a:moveTo>
                    <a:pt x="0" y="0"/>
                  </a:moveTo>
                  <a:lnTo>
                    <a:pt x="43449" y="0"/>
                  </a:lnTo>
                  <a:lnTo>
                    <a:pt x="43449" y="2727955"/>
                  </a:lnTo>
                  <a:lnTo>
                    <a:pt x="0" y="2727955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6" name="TextBox 10">
              <a:extLst>
                <a:ext uri="{FF2B5EF4-FFF2-40B4-BE49-F238E27FC236}">
                  <a16:creationId xmlns:a16="http://schemas.microsoft.com/office/drawing/2014/main" id="{33C5E3F8-9363-B857-339F-32FA697AA944}"/>
                </a:ext>
              </a:extLst>
            </p:cNvPr>
            <p:cNvSpPr txBox="1"/>
            <p:nvPr/>
          </p:nvSpPr>
          <p:spPr>
            <a:xfrm>
              <a:off x="0" y="-47625"/>
              <a:ext cx="43449" cy="27755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grpSp>
        <p:nvGrpSpPr>
          <p:cNvPr id="17" name="Group 11">
            <a:extLst>
              <a:ext uri="{FF2B5EF4-FFF2-40B4-BE49-F238E27FC236}">
                <a16:creationId xmlns:a16="http://schemas.microsoft.com/office/drawing/2014/main" id="{A898766C-4721-6C25-8113-9A000724C1D2}"/>
              </a:ext>
            </a:extLst>
          </p:cNvPr>
          <p:cNvGrpSpPr/>
          <p:nvPr/>
        </p:nvGrpSpPr>
        <p:grpSpPr>
          <a:xfrm rot="5400000">
            <a:off x="8944074" y="1025558"/>
            <a:ext cx="164969" cy="18357916"/>
            <a:chOff x="0" y="0"/>
            <a:chExt cx="43449" cy="4835007"/>
          </a:xfrm>
        </p:grpSpPr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5EAB30D6-49D1-3520-9017-EC44BCA9D263}"/>
                </a:ext>
              </a:extLst>
            </p:cNvPr>
            <p:cNvSpPr/>
            <p:nvPr/>
          </p:nvSpPr>
          <p:spPr>
            <a:xfrm>
              <a:off x="0" y="0"/>
              <a:ext cx="43449" cy="4835007"/>
            </a:xfrm>
            <a:custGeom>
              <a:avLst/>
              <a:gdLst/>
              <a:ahLst/>
              <a:cxnLst/>
              <a:rect l="l" t="t" r="r" b="b"/>
              <a:pathLst>
                <a:path w="43449" h="4835007">
                  <a:moveTo>
                    <a:pt x="0" y="0"/>
                  </a:moveTo>
                  <a:lnTo>
                    <a:pt x="43449" y="0"/>
                  </a:lnTo>
                  <a:lnTo>
                    <a:pt x="43449" y="4835007"/>
                  </a:lnTo>
                  <a:lnTo>
                    <a:pt x="0" y="4835007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9" name="TextBox 13">
              <a:extLst>
                <a:ext uri="{FF2B5EF4-FFF2-40B4-BE49-F238E27FC236}">
                  <a16:creationId xmlns:a16="http://schemas.microsoft.com/office/drawing/2014/main" id="{11DF05B7-3BA6-B934-E4A8-7D428637BB62}"/>
                </a:ext>
              </a:extLst>
            </p:cNvPr>
            <p:cNvSpPr txBox="1"/>
            <p:nvPr/>
          </p:nvSpPr>
          <p:spPr>
            <a:xfrm>
              <a:off x="0" y="-47625"/>
              <a:ext cx="43449" cy="48826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sp>
        <p:nvSpPr>
          <p:cNvPr id="20" name="Freeform 14">
            <a:extLst>
              <a:ext uri="{FF2B5EF4-FFF2-40B4-BE49-F238E27FC236}">
                <a16:creationId xmlns:a16="http://schemas.microsoft.com/office/drawing/2014/main" id="{7D0619B1-0FB3-E350-A464-93F9655EB346}"/>
              </a:ext>
            </a:extLst>
          </p:cNvPr>
          <p:cNvSpPr/>
          <p:nvPr/>
        </p:nvSpPr>
        <p:spPr>
          <a:xfrm>
            <a:off x="362441" y="327488"/>
            <a:ext cx="2343235" cy="471576"/>
          </a:xfrm>
          <a:custGeom>
            <a:avLst/>
            <a:gdLst/>
            <a:ahLst/>
            <a:cxnLst/>
            <a:rect l="l" t="t" r="r" b="b"/>
            <a:pathLst>
              <a:path w="2343235" h="471576">
                <a:moveTo>
                  <a:pt x="0" y="0"/>
                </a:moveTo>
                <a:lnTo>
                  <a:pt x="2343235" y="0"/>
                </a:lnTo>
                <a:lnTo>
                  <a:pt x="2343235" y="471577"/>
                </a:lnTo>
                <a:lnTo>
                  <a:pt x="0" y="47157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1" name="Freeform 15">
            <a:extLst>
              <a:ext uri="{FF2B5EF4-FFF2-40B4-BE49-F238E27FC236}">
                <a16:creationId xmlns:a16="http://schemas.microsoft.com/office/drawing/2014/main" id="{56EEC839-B190-5E22-3ABA-AA404AE24362}"/>
              </a:ext>
            </a:extLst>
          </p:cNvPr>
          <p:cNvSpPr/>
          <p:nvPr/>
        </p:nvSpPr>
        <p:spPr>
          <a:xfrm>
            <a:off x="15840708" y="375880"/>
            <a:ext cx="1929191" cy="594449"/>
          </a:xfrm>
          <a:custGeom>
            <a:avLst/>
            <a:gdLst/>
            <a:ahLst/>
            <a:cxnLst/>
            <a:rect l="l" t="t" r="r" b="b"/>
            <a:pathLst>
              <a:path w="1929191" h="594449">
                <a:moveTo>
                  <a:pt x="0" y="0"/>
                </a:moveTo>
                <a:lnTo>
                  <a:pt x="1929190" y="0"/>
                </a:lnTo>
                <a:lnTo>
                  <a:pt x="1929190" y="594450"/>
                </a:lnTo>
                <a:lnTo>
                  <a:pt x="0" y="59445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10704" b="-14781"/>
            </a:stretch>
          </a:blipFill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592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294AF618-ED26-4150-94FC-4819B3172D40}"/>
              </a:ext>
            </a:extLst>
          </p:cNvPr>
          <p:cNvSpPr txBox="1">
            <a:spLocks/>
          </p:cNvSpPr>
          <p:nvPr/>
        </p:nvSpPr>
        <p:spPr>
          <a:xfrm>
            <a:off x="2711802" y="1464457"/>
            <a:ext cx="11237888" cy="8868794"/>
          </a:xfrm>
          <a:prstGeom prst="rect">
            <a:avLst/>
          </a:prstGeom>
        </p:spPr>
        <p:txBody>
          <a:bodyPr vert="horz" lIns="137160" tIns="68580" rIns="137160" bIns="6858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4200" dirty="0"/>
              <a:t>  </a:t>
            </a:r>
            <a:r>
              <a:rPr lang="fr-FR" sz="4000" dirty="0"/>
              <a:t>Dialyse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4000" dirty="0"/>
              <a:t> 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4000" dirty="0"/>
              <a:t>  ECMO – Assistance ventriculaire implantable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4000" dirty="0"/>
              <a:t>  Respirateur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4000" dirty="0"/>
              <a:t>  Nutrition parentérale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4000" dirty="0"/>
              <a:t>  Insuline</a:t>
            </a:r>
          </a:p>
          <a:p>
            <a:endParaRPr lang="fr-FR" sz="420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58AEE1B-2534-4513-886C-52642321FC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128689">
            <a:off x="8561097" y="5240366"/>
            <a:ext cx="2256513" cy="1690206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DF811A-126A-4E9C-89C6-BA89A01846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01" y="1449187"/>
            <a:ext cx="2343235" cy="8146611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fr-FR" sz="4500" b="1" dirty="0"/>
              <a:t>Rein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fr-FR" sz="4500" b="1" dirty="0"/>
              <a:t>Foie 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fr-FR" sz="4500" b="1" dirty="0"/>
              <a:t>Cœur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fr-FR" sz="4500" b="1" dirty="0"/>
              <a:t>Poumon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fr-FR" sz="4500" b="1" dirty="0"/>
              <a:t>Intestin 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fr-FR" sz="4500" b="1" dirty="0"/>
              <a:t>Pancréas</a:t>
            </a:r>
          </a:p>
          <a:p>
            <a:pPr marL="0" indent="0">
              <a:buNone/>
            </a:pPr>
            <a:endParaRPr lang="fr-FR" b="1" dirty="0"/>
          </a:p>
          <a:p>
            <a:pPr marL="0" indent="0">
              <a:buNone/>
            </a:pPr>
            <a:endParaRPr lang="fr-FR" i="1" dirty="0"/>
          </a:p>
        </p:txBody>
      </p:sp>
      <p:sp>
        <p:nvSpPr>
          <p:cNvPr id="4" name="AutoShape 2" descr="Nutrition parentérale du nourrisson">
            <a:extLst>
              <a:ext uri="{FF2B5EF4-FFF2-40B4-BE49-F238E27FC236}">
                <a16:creationId xmlns:a16="http://schemas.microsoft.com/office/drawing/2014/main" id="{9712868D-A954-4ADF-869F-95484664332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15400" y="4914900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fr-FR" sz="2700"/>
          </a:p>
        </p:txBody>
      </p:sp>
      <p:pic>
        <p:nvPicPr>
          <p:cNvPr id="8" name="Picture 5" descr="slide-reanimation-pediatrique-medium">
            <a:extLst>
              <a:ext uri="{FF2B5EF4-FFF2-40B4-BE49-F238E27FC236}">
                <a16:creationId xmlns:a16="http://schemas.microsoft.com/office/drawing/2014/main" id="{380B9B83-ED07-46B3-A012-260E6B6B33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7046" r="19305"/>
          <a:stretch/>
        </p:blipFill>
        <p:spPr bwMode="auto">
          <a:xfrm>
            <a:off x="11963400" y="4848318"/>
            <a:ext cx="5473083" cy="417287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2902E8F-9D26-4B5A-8CD1-22D4DB281F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5605" y="2191050"/>
            <a:ext cx="1844244" cy="154666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649C140-E1D8-422F-94F5-8B90E6779D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64077" y="416497"/>
            <a:ext cx="5166916" cy="2935747"/>
          </a:xfrm>
          <a:prstGeom prst="rect">
            <a:avLst/>
          </a:prstGeom>
        </p:spPr>
      </p:pic>
      <p:sp>
        <p:nvSpPr>
          <p:cNvPr id="20" name="TextBox 13">
            <a:extLst>
              <a:ext uri="{FF2B5EF4-FFF2-40B4-BE49-F238E27FC236}">
                <a16:creationId xmlns:a16="http://schemas.microsoft.com/office/drawing/2014/main" id="{447517D0-C3CC-86DA-2C53-2E546B6C0781}"/>
              </a:ext>
            </a:extLst>
          </p:cNvPr>
          <p:cNvSpPr txBox="1"/>
          <p:nvPr/>
        </p:nvSpPr>
        <p:spPr>
          <a:xfrm rot="5400000">
            <a:off x="9034487" y="935145"/>
            <a:ext cx="164969" cy="18538742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677"/>
              </a:lnSpc>
            </a:pPr>
            <a:endParaRPr dirty="0"/>
          </a:p>
        </p:txBody>
      </p:sp>
      <p:grpSp>
        <p:nvGrpSpPr>
          <p:cNvPr id="51" name="Group 2">
            <a:extLst>
              <a:ext uri="{FF2B5EF4-FFF2-40B4-BE49-F238E27FC236}">
                <a16:creationId xmlns:a16="http://schemas.microsoft.com/office/drawing/2014/main" id="{127B9B1A-8482-44BB-47A5-9FB732FAB301}"/>
              </a:ext>
            </a:extLst>
          </p:cNvPr>
          <p:cNvGrpSpPr/>
          <p:nvPr/>
        </p:nvGrpSpPr>
        <p:grpSpPr>
          <a:xfrm>
            <a:off x="0" y="-70703"/>
            <a:ext cx="164969" cy="10357703"/>
            <a:chOff x="0" y="0"/>
            <a:chExt cx="43449" cy="2727955"/>
          </a:xfrm>
        </p:grpSpPr>
        <p:sp>
          <p:nvSpPr>
            <p:cNvPr id="52" name="Freeform 3">
              <a:extLst>
                <a:ext uri="{FF2B5EF4-FFF2-40B4-BE49-F238E27FC236}">
                  <a16:creationId xmlns:a16="http://schemas.microsoft.com/office/drawing/2014/main" id="{8BDEA567-79C0-7AE7-1CCF-5FCCB9B2EFEB}"/>
                </a:ext>
              </a:extLst>
            </p:cNvPr>
            <p:cNvSpPr/>
            <p:nvPr/>
          </p:nvSpPr>
          <p:spPr>
            <a:xfrm>
              <a:off x="0" y="0"/>
              <a:ext cx="43449" cy="2727955"/>
            </a:xfrm>
            <a:custGeom>
              <a:avLst/>
              <a:gdLst/>
              <a:ahLst/>
              <a:cxnLst/>
              <a:rect l="l" t="t" r="r" b="b"/>
              <a:pathLst>
                <a:path w="43449" h="2727955">
                  <a:moveTo>
                    <a:pt x="0" y="0"/>
                  </a:moveTo>
                  <a:lnTo>
                    <a:pt x="43449" y="0"/>
                  </a:lnTo>
                  <a:lnTo>
                    <a:pt x="43449" y="2727955"/>
                  </a:lnTo>
                  <a:lnTo>
                    <a:pt x="0" y="2727955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53" name="TextBox 4">
              <a:extLst>
                <a:ext uri="{FF2B5EF4-FFF2-40B4-BE49-F238E27FC236}">
                  <a16:creationId xmlns:a16="http://schemas.microsoft.com/office/drawing/2014/main" id="{71FFF04D-8823-798D-8B6E-4CFE563A26C3}"/>
                </a:ext>
              </a:extLst>
            </p:cNvPr>
            <p:cNvSpPr txBox="1"/>
            <p:nvPr/>
          </p:nvSpPr>
          <p:spPr>
            <a:xfrm>
              <a:off x="0" y="-47625"/>
              <a:ext cx="43449" cy="27755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grpSp>
        <p:nvGrpSpPr>
          <p:cNvPr id="54" name="Group 5">
            <a:extLst>
              <a:ext uri="{FF2B5EF4-FFF2-40B4-BE49-F238E27FC236}">
                <a16:creationId xmlns:a16="http://schemas.microsoft.com/office/drawing/2014/main" id="{26DE9A58-8508-75E6-B348-29C2F05F10EF}"/>
              </a:ext>
            </a:extLst>
          </p:cNvPr>
          <p:cNvGrpSpPr/>
          <p:nvPr/>
        </p:nvGrpSpPr>
        <p:grpSpPr>
          <a:xfrm rot="5400000">
            <a:off x="9096474" y="-9096474"/>
            <a:ext cx="164969" cy="18357916"/>
            <a:chOff x="0" y="0"/>
            <a:chExt cx="43449" cy="4835007"/>
          </a:xfrm>
        </p:grpSpPr>
        <p:sp>
          <p:nvSpPr>
            <p:cNvPr id="55" name="Freeform 6">
              <a:extLst>
                <a:ext uri="{FF2B5EF4-FFF2-40B4-BE49-F238E27FC236}">
                  <a16:creationId xmlns:a16="http://schemas.microsoft.com/office/drawing/2014/main" id="{F925E1FB-6ABE-F94B-E64D-A5355B0490D3}"/>
                </a:ext>
              </a:extLst>
            </p:cNvPr>
            <p:cNvSpPr/>
            <p:nvPr/>
          </p:nvSpPr>
          <p:spPr>
            <a:xfrm>
              <a:off x="0" y="0"/>
              <a:ext cx="43449" cy="4835007"/>
            </a:xfrm>
            <a:custGeom>
              <a:avLst/>
              <a:gdLst/>
              <a:ahLst/>
              <a:cxnLst/>
              <a:rect l="l" t="t" r="r" b="b"/>
              <a:pathLst>
                <a:path w="43449" h="4835007">
                  <a:moveTo>
                    <a:pt x="0" y="0"/>
                  </a:moveTo>
                  <a:lnTo>
                    <a:pt x="43449" y="0"/>
                  </a:lnTo>
                  <a:lnTo>
                    <a:pt x="43449" y="4835007"/>
                  </a:lnTo>
                  <a:lnTo>
                    <a:pt x="0" y="4835007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56" name="TextBox 7">
              <a:extLst>
                <a:ext uri="{FF2B5EF4-FFF2-40B4-BE49-F238E27FC236}">
                  <a16:creationId xmlns:a16="http://schemas.microsoft.com/office/drawing/2014/main" id="{27FC2772-2AF6-20D4-CFA4-9D0213014E56}"/>
                </a:ext>
              </a:extLst>
            </p:cNvPr>
            <p:cNvSpPr txBox="1"/>
            <p:nvPr/>
          </p:nvSpPr>
          <p:spPr>
            <a:xfrm>
              <a:off x="0" y="-47625"/>
              <a:ext cx="43449" cy="48826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grpSp>
        <p:nvGrpSpPr>
          <p:cNvPr id="57" name="Group 8">
            <a:extLst>
              <a:ext uri="{FF2B5EF4-FFF2-40B4-BE49-F238E27FC236}">
                <a16:creationId xmlns:a16="http://schemas.microsoft.com/office/drawing/2014/main" id="{C8D0EDFA-914F-5619-F186-7505107D4EBF}"/>
              </a:ext>
            </a:extLst>
          </p:cNvPr>
          <p:cNvGrpSpPr/>
          <p:nvPr/>
        </p:nvGrpSpPr>
        <p:grpSpPr>
          <a:xfrm>
            <a:off x="18123031" y="0"/>
            <a:ext cx="164969" cy="10357703"/>
            <a:chOff x="0" y="0"/>
            <a:chExt cx="43449" cy="2727955"/>
          </a:xfrm>
        </p:grpSpPr>
        <p:sp>
          <p:nvSpPr>
            <p:cNvPr id="58" name="Freeform 9">
              <a:extLst>
                <a:ext uri="{FF2B5EF4-FFF2-40B4-BE49-F238E27FC236}">
                  <a16:creationId xmlns:a16="http://schemas.microsoft.com/office/drawing/2014/main" id="{4BDB98C3-EBC6-3531-34E7-FAFED55883EB}"/>
                </a:ext>
              </a:extLst>
            </p:cNvPr>
            <p:cNvSpPr/>
            <p:nvPr/>
          </p:nvSpPr>
          <p:spPr>
            <a:xfrm>
              <a:off x="0" y="0"/>
              <a:ext cx="43449" cy="2727955"/>
            </a:xfrm>
            <a:custGeom>
              <a:avLst/>
              <a:gdLst/>
              <a:ahLst/>
              <a:cxnLst/>
              <a:rect l="l" t="t" r="r" b="b"/>
              <a:pathLst>
                <a:path w="43449" h="2727955">
                  <a:moveTo>
                    <a:pt x="0" y="0"/>
                  </a:moveTo>
                  <a:lnTo>
                    <a:pt x="43449" y="0"/>
                  </a:lnTo>
                  <a:lnTo>
                    <a:pt x="43449" y="2727955"/>
                  </a:lnTo>
                  <a:lnTo>
                    <a:pt x="0" y="2727955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59" name="TextBox 10">
              <a:extLst>
                <a:ext uri="{FF2B5EF4-FFF2-40B4-BE49-F238E27FC236}">
                  <a16:creationId xmlns:a16="http://schemas.microsoft.com/office/drawing/2014/main" id="{79FAF98D-1459-1E15-5A91-592DE315DC53}"/>
                </a:ext>
              </a:extLst>
            </p:cNvPr>
            <p:cNvSpPr txBox="1"/>
            <p:nvPr/>
          </p:nvSpPr>
          <p:spPr>
            <a:xfrm>
              <a:off x="0" y="-47625"/>
              <a:ext cx="43449" cy="27755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grpSp>
        <p:nvGrpSpPr>
          <p:cNvPr id="60" name="Group 11">
            <a:extLst>
              <a:ext uri="{FF2B5EF4-FFF2-40B4-BE49-F238E27FC236}">
                <a16:creationId xmlns:a16="http://schemas.microsoft.com/office/drawing/2014/main" id="{B3B9AC82-0BE1-0FB1-7F12-1C2933A5765C}"/>
              </a:ext>
            </a:extLst>
          </p:cNvPr>
          <p:cNvGrpSpPr/>
          <p:nvPr/>
        </p:nvGrpSpPr>
        <p:grpSpPr>
          <a:xfrm rot="5400000">
            <a:off x="8944074" y="1025558"/>
            <a:ext cx="164969" cy="18357916"/>
            <a:chOff x="0" y="0"/>
            <a:chExt cx="43449" cy="4835007"/>
          </a:xfrm>
        </p:grpSpPr>
        <p:sp>
          <p:nvSpPr>
            <p:cNvPr id="61" name="Freeform 12">
              <a:extLst>
                <a:ext uri="{FF2B5EF4-FFF2-40B4-BE49-F238E27FC236}">
                  <a16:creationId xmlns:a16="http://schemas.microsoft.com/office/drawing/2014/main" id="{B600FF17-84D7-8499-C19B-33D44A6BB2ED}"/>
                </a:ext>
              </a:extLst>
            </p:cNvPr>
            <p:cNvSpPr/>
            <p:nvPr/>
          </p:nvSpPr>
          <p:spPr>
            <a:xfrm>
              <a:off x="0" y="0"/>
              <a:ext cx="43449" cy="4835007"/>
            </a:xfrm>
            <a:custGeom>
              <a:avLst/>
              <a:gdLst/>
              <a:ahLst/>
              <a:cxnLst/>
              <a:rect l="l" t="t" r="r" b="b"/>
              <a:pathLst>
                <a:path w="43449" h="4835007">
                  <a:moveTo>
                    <a:pt x="0" y="0"/>
                  </a:moveTo>
                  <a:lnTo>
                    <a:pt x="43449" y="0"/>
                  </a:lnTo>
                  <a:lnTo>
                    <a:pt x="43449" y="4835007"/>
                  </a:lnTo>
                  <a:lnTo>
                    <a:pt x="0" y="4835007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62" name="TextBox 13">
              <a:extLst>
                <a:ext uri="{FF2B5EF4-FFF2-40B4-BE49-F238E27FC236}">
                  <a16:creationId xmlns:a16="http://schemas.microsoft.com/office/drawing/2014/main" id="{4CA0F30F-F267-6284-C426-C00F91DE3726}"/>
                </a:ext>
              </a:extLst>
            </p:cNvPr>
            <p:cNvSpPr txBox="1"/>
            <p:nvPr/>
          </p:nvSpPr>
          <p:spPr>
            <a:xfrm>
              <a:off x="0" y="-47625"/>
              <a:ext cx="43449" cy="48826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sp>
        <p:nvSpPr>
          <p:cNvPr id="63" name="Freeform 14">
            <a:extLst>
              <a:ext uri="{FF2B5EF4-FFF2-40B4-BE49-F238E27FC236}">
                <a16:creationId xmlns:a16="http://schemas.microsoft.com/office/drawing/2014/main" id="{A05C99B4-255C-A62A-DC96-71719ACF1B95}"/>
              </a:ext>
            </a:extLst>
          </p:cNvPr>
          <p:cNvSpPr/>
          <p:nvPr/>
        </p:nvSpPr>
        <p:spPr>
          <a:xfrm>
            <a:off x="362441" y="327488"/>
            <a:ext cx="2343235" cy="471576"/>
          </a:xfrm>
          <a:custGeom>
            <a:avLst/>
            <a:gdLst/>
            <a:ahLst/>
            <a:cxnLst/>
            <a:rect l="l" t="t" r="r" b="b"/>
            <a:pathLst>
              <a:path w="2343235" h="471576">
                <a:moveTo>
                  <a:pt x="0" y="0"/>
                </a:moveTo>
                <a:lnTo>
                  <a:pt x="2343235" y="0"/>
                </a:lnTo>
                <a:lnTo>
                  <a:pt x="2343235" y="471577"/>
                </a:lnTo>
                <a:lnTo>
                  <a:pt x="0" y="47157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4" name="Freeform 15">
            <a:extLst>
              <a:ext uri="{FF2B5EF4-FFF2-40B4-BE49-F238E27FC236}">
                <a16:creationId xmlns:a16="http://schemas.microsoft.com/office/drawing/2014/main" id="{52DF084A-EC4C-4454-C79C-234F7A7ED768}"/>
              </a:ext>
            </a:extLst>
          </p:cNvPr>
          <p:cNvSpPr/>
          <p:nvPr/>
        </p:nvSpPr>
        <p:spPr>
          <a:xfrm>
            <a:off x="15840708" y="375880"/>
            <a:ext cx="1929191" cy="594449"/>
          </a:xfrm>
          <a:custGeom>
            <a:avLst/>
            <a:gdLst/>
            <a:ahLst/>
            <a:cxnLst/>
            <a:rect l="l" t="t" r="r" b="b"/>
            <a:pathLst>
              <a:path w="1929191" h="594449">
                <a:moveTo>
                  <a:pt x="0" y="0"/>
                </a:moveTo>
                <a:lnTo>
                  <a:pt x="1929190" y="0"/>
                </a:lnTo>
                <a:lnTo>
                  <a:pt x="1929190" y="594450"/>
                </a:lnTo>
                <a:lnTo>
                  <a:pt x="0" y="59445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10704" b="-14781"/>
            </a:stretch>
          </a:blipFill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0763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59E25CA2-58D9-4170-8246-3E9C0E1F92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441" y="1264931"/>
            <a:ext cx="10939728" cy="893958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b="1" dirty="0"/>
              <a:t>350 enfants environ sont en attente de greffe </a:t>
            </a:r>
          </a:p>
          <a:p>
            <a:pPr marL="685800" lvl="1" indent="0">
              <a:buNone/>
            </a:pPr>
            <a:r>
              <a:rPr lang="fr-FR" dirty="0"/>
              <a:t>260 nouveaux inscrits /an</a:t>
            </a:r>
          </a:p>
          <a:p>
            <a:pPr marL="685800" lvl="1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b="1" dirty="0"/>
              <a:t>19 décès en attente </a:t>
            </a:r>
          </a:p>
          <a:p>
            <a:pPr marL="685800" lvl="1" indent="0">
              <a:buNone/>
            </a:pPr>
            <a:r>
              <a:rPr lang="fr-FR" dirty="0"/>
              <a:t>7 en attente de greffe cardiaque et 7 en attente de greffe hépatique</a:t>
            </a:r>
          </a:p>
          <a:p>
            <a:pPr marL="685800" lvl="1" indent="0">
              <a:buNone/>
            </a:pPr>
            <a:r>
              <a:rPr lang="fr-FR" dirty="0"/>
              <a:t>2 en attente de greffe de rein</a:t>
            </a:r>
          </a:p>
          <a:p>
            <a:pPr marL="685800" lvl="1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b="1" dirty="0"/>
              <a:t>Environ 250 sont transplantés</a:t>
            </a:r>
          </a:p>
          <a:p>
            <a:pPr marL="685800" lvl="1" indent="0">
              <a:buNone/>
            </a:pPr>
            <a:r>
              <a:rPr lang="fr-FR" dirty="0"/>
              <a:t>120 de rein dont 20 à partir de donneurs vivants</a:t>
            </a:r>
          </a:p>
          <a:p>
            <a:pPr marL="685800" lvl="1" indent="0">
              <a:buNone/>
            </a:pPr>
            <a:r>
              <a:rPr lang="fr-FR" dirty="0"/>
              <a:t>90 de foie dont 15 à partir de donneurs vivants</a:t>
            </a:r>
          </a:p>
          <a:p>
            <a:pPr marL="685800" lvl="1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b="1" dirty="0"/>
              <a:t>1500 enfants suivis pour une greffe d’organe (&lt;18 ans)</a:t>
            </a:r>
          </a:p>
          <a:p>
            <a:pPr marL="685800" lvl="1" indent="0">
              <a:buNone/>
            </a:pPr>
            <a:r>
              <a:rPr lang="fr-FR" dirty="0"/>
              <a:t>Bonne intégration socio-scolaire </a:t>
            </a:r>
          </a:p>
          <a:p>
            <a:pPr marL="685800" lvl="1" indent="0">
              <a:buNone/>
            </a:pPr>
            <a:r>
              <a:rPr lang="fr-FR" dirty="0"/>
              <a:t>Qualité de vie </a:t>
            </a:r>
          </a:p>
          <a:p>
            <a:pPr marL="685800" lvl="1" indent="0">
              <a:buNone/>
            </a:pPr>
            <a:r>
              <a:rPr lang="fr-FR" dirty="0"/>
              <a:t>Morbi-mortalité cardiovasculaire</a:t>
            </a:r>
          </a:p>
          <a:p>
            <a:pPr lvl="1"/>
            <a:endParaRPr lang="fr-FR" dirty="0"/>
          </a:p>
        </p:txBody>
      </p:sp>
      <p:sp>
        <p:nvSpPr>
          <p:cNvPr id="4" name="Espace réservé du contenu 4">
            <a:extLst>
              <a:ext uri="{FF2B5EF4-FFF2-40B4-BE49-F238E27FC236}">
                <a16:creationId xmlns:a16="http://schemas.microsoft.com/office/drawing/2014/main" id="{3A8C642C-3E69-40BC-8F32-728267737FB9}"/>
              </a:ext>
            </a:extLst>
          </p:cNvPr>
          <p:cNvSpPr txBox="1">
            <a:spLocks/>
          </p:cNvSpPr>
          <p:nvPr/>
        </p:nvSpPr>
        <p:spPr>
          <a:xfrm>
            <a:off x="12092694" y="1237169"/>
            <a:ext cx="5623420" cy="386964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137160" tIns="68580" rIns="137160" bIns="6858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3200" b="1" dirty="0"/>
              <a:t>115 donneurs recensés</a:t>
            </a:r>
          </a:p>
          <a:p>
            <a:pPr marL="0" indent="0">
              <a:buNone/>
            </a:pPr>
            <a:endParaRPr lang="fr-FR" sz="500" dirty="0"/>
          </a:p>
          <a:p>
            <a:pPr marL="1371600" lvl="2" indent="0">
              <a:buNone/>
            </a:pPr>
            <a:r>
              <a:rPr lang="fr-FR" sz="2800" dirty="0"/>
              <a:t>- 25 % en 10 ans</a:t>
            </a:r>
          </a:p>
          <a:p>
            <a:pPr marL="1371600" lvl="2" indent="0">
              <a:buNone/>
            </a:pPr>
            <a:endParaRPr lang="fr-FR" sz="500" dirty="0"/>
          </a:p>
          <a:p>
            <a:pPr marL="1371600" lvl="2" indent="0">
              <a:buNone/>
            </a:pPr>
            <a:r>
              <a:rPr lang="fr-FR" sz="2800" dirty="0"/>
              <a:t>47 % de refus : 54 refus</a:t>
            </a:r>
          </a:p>
          <a:p>
            <a:pPr marL="1371600" lvl="2" indent="0">
              <a:buNone/>
            </a:pPr>
            <a:r>
              <a:rPr lang="fr-FR" sz="2800" dirty="0"/>
              <a:t>     </a:t>
            </a:r>
            <a:r>
              <a:rPr lang="fr-FR" dirty="0"/>
              <a:t>+ 10 % en 10 ans</a:t>
            </a:r>
          </a:p>
          <a:p>
            <a:pPr marL="1371600" lvl="2" indent="0">
              <a:buNone/>
            </a:pPr>
            <a:endParaRPr lang="fr-FR" sz="500" dirty="0"/>
          </a:p>
          <a:p>
            <a:pPr marL="1371600" lvl="2" indent="0">
              <a:buNone/>
            </a:pPr>
            <a:r>
              <a:rPr lang="fr-FR" sz="2800" dirty="0"/>
              <a:t>     </a:t>
            </a:r>
            <a:r>
              <a:rPr lang="fr-FR" dirty="0"/>
              <a:t>Surtout 5-11 ans </a:t>
            </a:r>
            <a:endParaRPr lang="fr-FR" sz="2800" dirty="0"/>
          </a:p>
          <a:p>
            <a:pPr lvl="1" indent="0">
              <a:buNone/>
            </a:pPr>
            <a:endParaRPr lang="fr-FR" sz="360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7FA3F8A-8BC2-4391-9EFE-EE7DCE0087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1584" y="4584337"/>
            <a:ext cx="6629331" cy="5240249"/>
          </a:xfrm>
          <a:prstGeom prst="rect">
            <a:avLst/>
          </a:prstGeom>
        </p:spPr>
      </p:pic>
      <p:grpSp>
        <p:nvGrpSpPr>
          <p:cNvPr id="2" name="Group 2">
            <a:extLst>
              <a:ext uri="{FF2B5EF4-FFF2-40B4-BE49-F238E27FC236}">
                <a16:creationId xmlns:a16="http://schemas.microsoft.com/office/drawing/2014/main" id="{F97E2A06-084A-8970-9D0F-4F1E24C243CA}"/>
              </a:ext>
            </a:extLst>
          </p:cNvPr>
          <p:cNvGrpSpPr/>
          <p:nvPr/>
        </p:nvGrpSpPr>
        <p:grpSpPr>
          <a:xfrm>
            <a:off x="0" y="-70703"/>
            <a:ext cx="164969" cy="10357703"/>
            <a:chOff x="0" y="0"/>
            <a:chExt cx="43449" cy="2727955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10EB112B-6C7D-B0F0-0CD4-AE3D474CEE7D}"/>
                </a:ext>
              </a:extLst>
            </p:cNvPr>
            <p:cNvSpPr/>
            <p:nvPr/>
          </p:nvSpPr>
          <p:spPr>
            <a:xfrm>
              <a:off x="0" y="0"/>
              <a:ext cx="43449" cy="2727955"/>
            </a:xfrm>
            <a:custGeom>
              <a:avLst/>
              <a:gdLst/>
              <a:ahLst/>
              <a:cxnLst/>
              <a:rect l="l" t="t" r="r" b="b"/>
              <a:pathLst>
                <a:path w="43449" h="2727955">
                  <a:moveTo>
                    <a:pt x="0" y="0"/>
                  </a:moveTo>
                  <a:lnTo>
                    <a:pt x="43449" y="0"/>
                  </a:lnTo>
                  <a:lnTo>
                    <a:pt x="43449" y="2727955"/>
                  </a:lnTo>
                  <a:lnTo>
                    <a:pt x="0" y="2727955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6" name="TextBox 4">
              <a:extLst>
                <a:ext uri="{FF2B5EF4-FFF2-40B4-BE49-F238E27FC236}">
                  <a16:creationId xmlns:a16="http://schemas.microsoft.com/office/drawing/2014/main" id="{4D557C85-B359-0B82-3E1D-880E4C546691}"/>
                </a:ext>
              </a:extLst>
            </p:cNvPr>
            <p:cNvSpPr txBox="1"/>
            <p:nvPr/>
          </p:nvSpPr>
          <p:spPr>
            <a:xfrm>
              <a:off x="0" y="-47625"/>
              <a:ext cx="43449" cy="27755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grpSp>
        <p:nvGrpSpPr>
          <p:cNvPr id="8" name="Group 5">
            <a:extLst>
              <a:ext uri="{FF2B5EF4-FFF2-40B4-BE49-F238E27FC236}">
                <a16:creationId xmlns:a16="http://schemas.microsoft.com/office/drawing/2014/main" id="{768E370E-CE3D-C58E-4D42-8DF367217F50}"/>
              </a:ext>
            </a:extLst>
          </p:cNvPr>
          <p:cNvGrpSpPr/>
          <p:nvPr/>
        </p:nvGrpSpPr>
        <p:grpSpPr>
          <a:xfrm rot="5400000">
            <a:off x="9096474" y="-9096474"/>
            <a:ext cx="164969" cy="18357916"/>
            <a:chOff x="0" y="0"/>
            <a:chExt cx="43449" cy="4835007"/>
          </a:xfrm>
        </p:grpSpPr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7A269C1F-CD95-0F3F-8501-3B8F39AF2EA8}"/>
                </a:ext>
              </a:extLst>
            </p:cNvPr>
            <p:cNvSpPr/>
            <p:nvPr/>
          </p:nvSpPr>
          <p:spPr>
            <a:xfrm>
              <a:off x="0" y="0"/>
              <a:ext cx="43449" cy="4835007"/>
            </a:xfrm>
            <a:custGeom>
              <a:avLst/>
              <a:gdLst/>
              <a:ahLst/>
              <a:cxnLst/>
              <a:rect l="l" t="t" r="r" b="b"/>
              <a:pathLst>
                <a:path w="43449" h="4835007">
                  <a:moveTo>
                    <a:pt x="0" y="0"/>
                  </a:moveTo>
                  <a:lnTo>
                    <a:pt x="43449" y="0"/>
                  </a:lnTo>
                  <a:lnTo>
                    <a:pt x="43449" y="4835007"/>
                  </a:lnTo>
                  <a:lnTo>
                    <a:pt x="0" y="4835007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0" name="TextBox 7">
              <a:extLst>
                <a:ext uri="{FF2B5EF4-FFF2-40B4-BE49-F238E27FC236}">
                  <a16:creationId xmlns:a16="http://schemas.microsoft.com/office/drawing/2014/main" id="{238D0D3E-C88F-4A36-E1F0-895450B3D432}"/>
                </a:ext>
              </a:extLst>
            </p:cNvPr>
            <p:cNvSpPr txBox="1"/>
            <p:nvPr/>
          </p:nvSpPr>
          <p:spPr>
            <a:xfrm>
              <a:off x="0" y="-47625"/>
              <a:ext cx="43449" cy="48826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grpSp>
        <p:nvGrpSpPr>
          <p:cNvPr id="11" name="Group 8">
            <a:extLst>
              <a:ext uri="{FF2B5EF4-FFF2-40B4-BE49-F238E27FC236}">
                <a16:creationId xmlns:a16="http://schemas.microsoft.com/office/drawing/2014/main" id="{D40A9170-D710-BDB9-1FF2-CAFBFBB211DB}"/>
              </a:ext>
            </a:extLst>
          </p:cNvPr>
          <p:cNvGrpSpPr/>
          <p:nvPr/>
        </p:nvGrpSpPr>
        <p:grpSpPr>
          <a:xfrm>
            <a:off x="18123031" y="0"/>
            <a:ext cx="164969" cy="10357703"/>
            <a:chOff x="0" y="0"/>
            <a:chExt cx="43449" cy="2727955"/>
          </a:xfrm>
        </p:grpSpPr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EF271408-5F96-9FAD-FADF-732C79A440C4}"/>
                </a:ext>
              </a:extLst>
            </p:cNvPr>
            <p:cNvSpPr/>
            <p:nvPr/>
          </p:nvSpPr>
          <p:spPr>
            <a:xfrm>
              <a:off x="0" y="0"/>
              <a:ext cx="43449" cy="2727955"/>
            </a:xfrm>
            <a:custGeom>
              <a:avLst/>
              <a:gdLst/>
              <a:ahLst/>
              <a:cxnLst/>
              <a:rect l="l" t="t" r="r" b="b"/>
              <a:pathLst>
                <a:path w="43449" h="2727955">
                  <a:moveTo>
                    <a:pt x="0" y="0"/>
                  </a:moveTo>
                  <a:lnTo>
                    <a:pt x="43449" y="0"/>
                  </a:lnTo>
                  <a:lnTo>
                    <a:pt x="43449" y="2727955"/>
                  </a:lnTo>
                  <a:lnTo>
                    <a:pt x="0" y="2727955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3" name="TextBox 10">
              <a:extLst>
                <a:ext uri="{FF2B5EF4-FFF2-40B4-BE49-F238E27FC236}">
                  <a16:creationId xmlns:a16="http://schemas.microsoft.com/office/drawing/2014/main" id="{CFFE20B7-0C40-470D-BA90-9B860D9435CA}"/>
                </a:ext>
              </a:extLst>
            </p:cNvPr>
            <p:cNvSpPr txBox="1"/>
            <p:nvPr/>
          </p:nvSpPr>
          <p:spPr>
            <a:xfrm>
              <a:off x="0" y="-47625"/>
              <a:ext cx="43449" cy="27755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grpSp>
        <p:nvGrpSpPr>
          <p:cNvPr id="14" name="Group 11">
            <a:extLst>
              <a:ext uri="{FF2B5EF4-FFF2-40B4-BE49-F238E27FC236}">
                <a16:creationId xmlns:a16="http://schemas.microsoft.com/office/drawing/2014/main" id="{E05C8768-B52F-D800-620A-C950759FD5C1}"/>
              </a:ext>
            </a:extLst>
          </p:cNvPr>
          <p:cNvGrpSpPr/>
          <p:nvPr/>
        </p:nvGrpSpPr>
        <p:grpSpPr>
          <a:xfrm rot="5400000">
            <a:off x="8944074" y="1025558"/>
            <a:ext cx="164969" cy="18357916"/>
            <a:chOff x="0" y="0"/>
            <a:chExt cx="43449" cy="4835007"/>
          </a:xfrm>
        </p:grpSpPr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8388DF63-668A-D0C3-79B9-F23E83E1243A}"/>
                </a:ext>
              </a:extLst>
            </p:cNvPr>
            <p:cNvSpPr/>
            <p:nvPr/>
          </p:nvSpPr>
          <p:spPr>
            <a:xfrm>
              <a:off x="0" y="0"/>
              <a:ext cx="43449" cy="4835007"/>
            </a:xfrm>
            <a:custGeom>
              <a:avLst/>
              <a:gdLst/>
              <a:ahLst/>
              <a:cxnLst/>
              <a:rect l="l" t="t" r="r" b="b"/>
              <a:pathLst>
                <a:path w="43449" h="4835007">
                  <a:moveTo>
                    <a:pt x="0" y="0"/>
                  </a:moveTo>
                  <a:lnTo>
                    <a:pt x="43449" y="0"/>
                  </a:lnTo>
                  <a:lnTo>
                    <a:pt x="43449" y="4835007"/>
                  </a:lnTo>
                  <a:lnTo>
                    <a:pt x="0" y="4835007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6" name="TextBox 13">
              <a:extLst>
                <a:ext uri="{FF2B5EF4-FFF2-40B4-BE49-F238E27FC236}">
                  <a16:creationId xmlns:a16="http://schemas.microsoft.com/office/drawing/2014/main" id="{66A00DE0-8083-C81E-3CE9-5BA6C9BE60DB}"/>
                </a:ext>
              </a:extLst>
            </p:cNvPr>
            <p:cNvSpPr txBox="1"/>
            <p:nvPr/>
          </p:nvSpPr>
          <p:spPr>
            <a:xfrm>
              <a:off x="0" y="-47625"/>
              <a:ext cx="43449" cy="48826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sp>
        <p:nvSpPr>
          <p:cNvPr id="17" name="Freeform 14">
            <a:extLst>
              <a:ext uri="{FF2B5EF4-FFF2-40B4-BE49-F238E27FC236}">
                <a16:creationId xmlns:a16="http://schemas.microsoft.com/office/drawing/2014/main" id="{EB453983-5872-93E5-4890-32FA1A5DCB24}"/>
              </a:ext>
            </a:extLst>
          </p:cNvPr>
          <p:cNvSpPr/>
          <p:nvPr/>
        </p:nvSpPr>
        <p:spPr>
          <a:xfrm>
            <a:off x="362441" y="327488"/>
            <a:ext cx="2343235" cy="471576"/>
          </a:xfrm>
          <a:custGeom>
            <a:avLst/>
            <a:gdLst/>
            <a:ahLst/>
            <a:cxnLst/>
            <a:rect l="l" t="t" r="r" b="b"/>
            <a:pathLst>
              <a:path w="2343235" h="471576">
                <a:moveTo>
                  <a:pt x="0" y="0"/>
                </a:moveTo>
                <a:lnTo>
                  <a:pt x="2343235" y="0"/>
                </a:lnTo>
                <a:lnTo>
                  <a:pt x="2343235" y="471577"/>
                </a:lnTo>
                <a:lnTo>
                  <a:pt x="0" y="4715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8" name="Freeform 15">
            <a:extLst>
              <a:ext uri="{FF2B5EF4-FFF2-40B4-BE49-F238E27FC236}">
                <a16:creationId xmlns:a16="http://schemas.microsoft.com/office/drawing/2014/main" id="{12EDF323-410D-9862-13EE-C7011835E1CD}"/>
              </a:ext>
            </a:extLst>
          </p:cNvPr>
          <p:cNvSpPr/>
          <p:nvPr/>
        </p:nvSpPr>
        <p:spPr>
          <a:xfrm>
            <a:off x="15840708" y="375880"/>
            <a:ext cx="1929191" cy="594449"/>
          </a:xfrm>
          <a:custGeom>
            <a:avLst/>
            <a:gdLst/>
            <a:ahLst/>
            <a:cxnLst/>
            <a:rect l="l" t="t" r="r" b="b"/>
            <a:pathLst>
              <a:path w="1929191" h="594449">
                <a:moveTo>
                  <a:pt x="0" y="0"/>
                </a:moveTo>
                <a:lnTo>
                  <a:pt x="1929190" y="0"/>
                </a:lnTo>
                <a:lnTo>
                  <a:pt x="1929190" y="594450"/>
                </a:lnTo>
                <a:lnTo>
                  <a:pt x="0" y="5944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0704" b="-14781"/>
            </a:stretch>
          </a:blipFill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847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4BB0299-1738-4A82-BC73-A293C94A3A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061" y="3070601"/>
            <a:ext cx="3511535" cy="3541043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CBF10ACD-1E94-4F97-97C3-01AE053BDBB2}"/>
              </a:ext>
            </a:extLst>
          </p:cNvPr>
          <p:cNvGrpSpPr/>
          <p:nvPr/>
        </p:nvGrpSpPr>
        <p:grpSpPr>
          <a:xfrm>
            <a:off x="3875103" y="436108"/>
            <a:ext cx="14146569" cy="9431048"/>
            <a:chOff x="2583402" y="290738"/>
            <a:chExt cx="9431046" cy="6287365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3B646900-88AF-4692-B557-C576E2135E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83402" y="290738"/>
              <a:ext cx="9431046" cy="6287365"/>
            </a:xfrm>
            <a:prstGeom prst="rect">
              <a:avLst/>
            </a:prstGeom>
            <a:ln w="381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DEDDDB07-91FA-4846-9B13-CF8EE33203AB}"/>
                </a:ext>
              </a:extLst>
            </p:cNvPr>
            <p:cNvSpPr/>
            <p:nvPr/>
          </p:nvSpPr>
          <p:spPr>
            <a:xfrm>
              <a:off x="4857226" y="1367407"/>
              <a:ext cx="385893" cy="125834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700"/>
            </a:p>
          </p:txBody>
        </p:sp>
        <p:sp>
          <p:nvSpPr>
            <p:cNvPr id="5" name="Ellipse 4">
              <a:extLst>
                <a:ext uri="{FF2B5EF4-FFF2-40B4-BE49-F238E27FC236}">
                  <a16:creationId xmlns:a16="http://schemas.microsoft.com/office/drawing/2014/main" id="{297AD294-CFD1-420C-A381-1B6FDACF521E}"/>
                </a:ext>
              </a:extLst>
            </p:cNvPr>
            <p:cNvSpPr/>
            <p:nvPr/>
          </p:nvSpPr>
          <p:spPr>
            <a:xfrm>
              <a:off x="8868562" y="1858316"/>
              <a:ext cx="385893" cy="188751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700"/>
            </a:p>
          </p:txBody>
        </p:sp>
        <p:sp>
          <p:nvSpPr>
            <p:cNvPr id="6" name="Ellipse 5">
              <a:extLst>
                <a:ext uri="{FF2B5EF4-FFF2-40B4-BE49-F238E27FC236}">
                  <a16:creationId xmlns:a16="http://schemas.microsoft.com/office/drawing/2014/main" id="{AA9F1EF8-3831-424F-9B2D-7871A6894B6D}"/>
                </a:ext>
              </a:extLst>
            </p:cNvPr>
            <p:cNvSpPr/>
            <p:nvPr/>
          </p:nvSpPr>
          <p:spPr>
            <a:xfrm rot="915369">
              <a:off x="10554749" y="2568431"/>
              <a:ext cx="385893" cy="125834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700"/>
            </a:p>
          </p:txBody>
        </p:sp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2B8DBB91-C755-4C02-9BB0-77BCBD114145}"/>
                </a:ext>
              </a:extLst>
            </p:cNvPr>
            <p:cNvSpPr/>
            <p:nvPr/>
          </p:nvSpPr>
          <p:spPr>
            <a:xfrm>
              <a:off x="3977780" y="1858316"/>
              <a:ext cx="385893" cy="125834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700"/>
            </a:p>
          </p:txBody>
        </p:sp>
        <p:sp>
          <p:nvSpPr>
            <p:cNvPr id="9" name="Ellipse 8">
              <a:extLst>
                <a:ext uri="{FF2B5EF4-FFF2-40B4-BE49-F238E27FC236}">
                  <a16:creationId xmlns:a16="http://schemas.microsoft.com/office/drawing/2014/main" id="{5B15009B-7CC1-499F-B052-9449636B6A45}"/>
                </a:ext>
              </a:extLst>
            </p:cNvPr>
            <p:cNvSpPr/>
            <p:nvPr/>
          </p:nvSpPr>
          <p:spPr>
            <a:xfrm>
              <a:off x="3675777" y="2742819"/>
              <a:ext cx="385893" cy="125834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700"/>
            </a:p>
          </p:txBody>
        </p: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E63804F2-7B79-46EF-9B64-9A494FE3ED45}"/>
                </a:ext>
              </a:extLst>
            </p:cNvPr>
            <p:cNvSpPr/>
            <p:nvPr/>
          </p:nvSpPr>
          <p:spPr>
            <a:xfrm>
              <a:off x="5118683" y="3855310"/>
              <a:ext cx="385893" cy="125834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700"/>
            </a:p>
          </p:txBody>
        </p:sp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09452623-E0EA-43F2-95AF-0938462DEDFC}"/>
                </a:ext>
              </a:extLst>
            </p:cNvPr>
            <p:cNvSpPr/>
            <p:nvPr/>
          </p:nvSpPr>
          <p:spPr>
            <a:xfrm rot="291995">
              <a:off x="5974360" y="2333539"/>
              <a:ext cx="385893" cy="125834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700"/>
            </a:p>
          </p:txBody>
        </p:sp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27E83358-4E0E-4E8D-A322-E40E87FFC292}"/>
                </a:ext>
              </a:extLst>
            </p:cNvPr>
            <p:cNvSpPr/>
            <p:nvPr/>
          </p:nvSpPr>
          <p:spPr>
            <a:xfrm>
              <a:off x="6653869" y="2366459"/>
              <a:ext cx="385893" cy="125834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700"/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BF7F54C4-052E-42F5-BEB3-44643C574702}"/>
                </a:ext>
              </a:extLst>
            </p:cNvPr>
            <p:cNvSpPr/>
            <p:nvPr/>
          </p:nvSpPr>
          <p:spPr>
            <a:xfrm>
              <a:off x="7039762" y="2568431"/>
              <a:ext cx="385893" cy="125834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700"/>
            </a:p>
          </p:txBody>
        </p:sp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0E101402-1570-475D-94EC-5335D99B6217}"/>
                </a:ext>
              </a:extLst>
            </p:cNvPr>
            <p:cNvSpPr/>
            <p:nvPr/>
          </p:nvSpPr>
          <p:spPr>
            <a:xfrm rot="379719">
              <a:off x="7769604" y="3989533"/>
              <a:ext cx="385893" cy="125834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700"/>
            </a:p>
          </p:txBody>
        </p: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BDC3C06C-4AFE-4E2E-80F5-24EB1BD6C464}"/>
                </a:ext>
              </a:extLst>
            </p:cNvPr>
            <p:cNvSpPr/>
            <p:nvPr/>
          </p:nvSpPr>
          <p:spPr>
            <a:xfrm rot="1253953">
              <a:off x="7668936" y="4590178"/>
              <a:ext cx="385893" cy="125834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700"/>
            </a:p>
          </p:txBody>
        </p:sp>
      </p:grpSp>
      <p:grpSp>
        <p:nvGrpSpPr>
          <p:cNvPr id="16" name="Group 2">
            <a:extLst>
              <a:ext uri="{FF2B5EF4-FFF2-40B4-BE49-F238E27FC236}">
                <a16:creationId xmlns:a16="http://schemas.microsoft.com/office/drawing/2014/main" id="{4D2B3CBB-933D-B960-A8FF-629248A808E9}"/>
              </a:ext>
            </a:extLst>
          </p:cNvPr>
          <p:cNvGrpSpPr/>
          <p:nvPr/>
        </p:nvGrpSpPr>
        <p:grpSpPr>
          <a:xfrm>
            <a:off x="0" y="-70703"/>
            <a:ext cx="164969" cy="10357703"/>
            <a:chOff x="0" y="0"/>
            <a:chExt cx="43449" cy="2727955"/>
          </a:xfrm>
        </p:grpSpPr>
        <p:sp>
          <p:nvSpPr>
            <p:cNvPr id="17" name="Freeform 3">
              <a:extLst>
                <a:ext uri="{FF2B5EF4-FFF2-40B4-BE49-F238E27FC236}">
                  <a16:creationId xmlns:a16="http://schemas.microsoft.com/office/drawing/2014/main" id="{F6A6EB48-DDD0-D29A-0883-023180806D7D}"/>
                </a:ext>
              </a:extLst>
            </p:cNvPr>
            <p:cNvSpPr/>
            <p:nvPr/>
          </p:nvSpPr>
          <p:spPr>
            <a:xfrm>
              <a:off x="0" y="0"/>
              <a:ext cx="43449" cy="2727955"/>
            </a:xfrm>
            <a:custGeom>
              <a:avLst/>
              <a:gdLst/>
              <a:ahLst/>
              <a:cxnLst/>
              <a:rect l="l" t="t" r="r" b="b"/>
              <a:pathLst>
                <a:path w="43449" h="2727955">
                  <a:moveTo>
                    <a:pt x="0" y="0"/>
                  </a:moveTo>
                  <a:lnTo>
                    <a:pt x="43449" y="0"/>
                  </a:lnTo>
                  <a:lnTo>
                    <a:pt x="43449" y="2727955"/>
                  </a:lnTo>
                  <a:lnTo>
                    <a:pt x="0" y="2727955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8" name="TextBox 4">
              <a:extLst>
                <a:ext uri="{FF2B5EF4-FFF2-40B4-BE49-F238E27FC236}">
                  <a16:creationId xmlns:a16="http://schemas.microsoft.com/office/drawing/2014/main" id="{00CD5184-D68F-F1D2-1E7E-AE50C7D5334C}"/>
                </a:ext>
              </a:extLst>
            </p:cNvPr>
            <p:cNvSpPr txBox="1"/>
            <p:nvPr/>
          </p:nvSpPr>
          <p:spPr>
            <a:xfrm>
              <a:off x="0" y="-47625"/>
              <a:ext cx="43449" cy="27755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grpSp>
        <p:nvGrpSpPr>
          <p:cNvPr id="19" name="Group 5">
            <a:extLst>
              <a:ext uri="{FF2B5EF4-FFF2-40B4-BE49-F238E27FC236}">
                <a16:creationId xmlns:a16="http://schemas.microsoft.com/office/drawing/2014/main" id="{66F93238-195C-6F31-3F4C-31E78C9E22A0}"/>
              </a:ext>
            </a:extLst>
          </p:cNvPr>
          <p:cNvGrpSpPr/>
          <p:nvPr/>
        </p:nvGrpSpPr>
        <p:grpSpPr>
          <a:xfrm rot="5400000">
            <a:off x="9096474" y="-9096474"/>
            <a:ext cx="164969" cy="18357916"/>
            <a:chOff x="0" y="0"/>
            <a:chExt cx="43449" cy="4835007"/>
          </a:xfrm>
        </p:grpSpPr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C063C134-FFE0-1E9D-AE46-2BD2A506646A}"/>
                </a:ext>
              </a:extLst>
            </p:cNvPr>
            <p:cNvSpPr/>
            <p:nvPr/>
          </p:nvSpPr>
          <p:spPr>
            <a:xfrm>
              <a:off x="0" y="0"/>
              <a:ext cx="43449" cy="4835007"/>
            </a:xfrm>
            <a:custGeom>
              <a:avLst/>
              <a:gdLst/>
              <a:ahLst/>
              <a:cxnLst/>
              <a:rect l="l" t="t" r="r" b="b"/>
              <a:pathLst>
                <a:path w="43449" h="4835007">
                  <a:moveTo>
                    <a:pt x="0" y="0"/>
                  </a:moveTo>
                  <a:lnTo>
                    <a:pt x="43449" y="0"/>
                  </a:lnTo>
                  <a:lnTo>
                    <a:pt x="43449" y="4835007"/>
                  </a:lnTo>
                  <a:lnTo>
                    <a:pt x="0" y="4835007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21" name="TextBox 7">
              <a:extLst>
                <a:ext uri="{FF2B5EF4-FFF2-40B4-BE49-F238E27FC236}">
                  <a16:creationId xmlns:a16="http://schemas.microsoft.com/office/drawing/2014/main" id="{7DC61A4B-6797-1B56-7976-30BAA81F2576}"/>
                </a:ext>
              </a:extLst>
            </p:cNvPr>
            <p:cNvSpPr txBox="1"/>
            <p:nvPr/>
          </p:nvSpPr>
          <p:spPr>
            <a:xfrm>
              <a:off x="0" y="-47625"/>
              <a:ext cx="43449" cy="48826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grpSp>
        <p:nvGrpSpPr>
          <p:cNvPr id="22" name="Group 8">
            <a:extLst>
              <a:ext uri="{FF2B5EF4-FFF2-40B4-BE49-F238E27FC236}">
                <a16:creationId xmlns:a16="http://schemas.microsoft.com/office/drawing/2014/main" id="{BB165022-F321-C278-1827-C2F0B93C1CE2}"/>
              </a:ext>
            </a:extLst>
          </p:cNvPr>
          <p:cNvGrpSpPr/>
          <p:nvPr/>
        </p:nvGrpSpPr>
        <p:grpSpPr>
          <a:xfrm>
            <a:off x="18123031" y="0"/>
            <a:ext cx="164969" cy="10357703"/>
            <a:chOff x="0" y="0"/>
            <a:chExt cx="43449" cy="2727955"/>
          </a:xfrm>
        </p:grpSpPr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2DC210E3-0842-FA2C-3BA5-2CBBDAD3F19A}"/>
                </a:ext>
              </a:extLst>
            </p:cNvPr>
            <p:cNvSpPr/>
            <p:nvPr/>
          </p:nvSpPr>
          <p:spPr>
            <a:xfrm>
              <a:off x="0" y="0"/>
              <a:ext cx="43449" cy="2727955"/>
            </a:xfrm>
            <a:custGeom>
              <a:avLst/>
              <a:gdLst/>
              <a:ahLst/>
              <a:cxnLst/>
              <a:rect l="l" t="t" r="r" b="b"/>
              <a:pathLst>
                <a:path w="43449" h="2727955">
                  <a:moveTo>
                    <a:pt x="0" y="0"/>
                  </a:moveTo>
                  <a:lnTo>
                    <a:pt x="43449" y="0"/>
                  </a:lnTo>
                  <a:lnTo>
                    <a:pt x="43449" y="2727955"/>
                  </a:lnTo>
                  <a:lnTo>
                    <a:pt x="0" y="2727955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24" name="TextBox 10">
              <a:extLst>
                <a:ext uri="{FF2B5EF4-FFF2-40B4-BE49-F238E27FC236}">
                  <a16:creationId xmlns:a16="http://schemas.microsoft.com/office/drawing/2014/main" id="{C69C3273-65BB-2C16-074D-BB9105722944}"/>
                </a:ext>
              </a:extLst>
            </p:cNvPr>
            <p:cNvSpPr txBox="1"/>
            <p:nvPr/>
          </p:nvSpPr>
          <p:spPr>
            <a:xfrm>
              <a:off x="0" y="-47625"/>
              <a:ext cx="43449" cy="27755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grpSp>
        <p:nvGrpSpPr>
          <p:cNvPr id="25" name="Group 11">
            <a:extLst>
              <a:ext uri="{FF2B5EF4-FFF2-40B4-BE49-F238E27FC236}">
                <a16:creationId xmlns:a16="http://schemas.microsoft.com/office/drawing/2014/main" id="{C9370254-54CC-A5BE-4EFD-C83C70303209}"/>
              </a:ext>
            </a:extLst>
          </p:cNvPr>
          <p:cNvGrpSpPr/>
          <p:nvPr/>
        </p:nvGrpSpPr>
        <p:grpSpPr>
          <a:xfrm rot="5400000">
            <a:off x="8944074" y="1025558"/>
            <a:ext cx="164969" cy="18357916"/>
            <a:chOff x="0" y="0"/>
            <a:chExt cx="43449" cy="4835007"/>
          </a:xfrm>
        </p:grpSpPr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id="{390750D7-7A54-9B06-87C5-F6932D1C495B}"/>
                </a:ext>
              </a:extLst>
            </p:cNvPr>
            <p:cNvSpPr/>
            <p:nvPr/>
          </p:nvSpPr>
          <p:spPr>
            <a:xfrm>
              <a:off x="0" y="0"/>
              <a:ext cx="43449" cy="4835007"/>
            </a:xfrm>
            <a:custGeom>
              <a:avLst/>
              <a:gdLst/>
              <a:ahLst/>
              <a:cxnLst/>
              <a:rect l="l" t="t" r="r" b="b"/>
              <a:pathLst>
                <a:path w="43449" h="4835007">
                  <a:moveTo>
                    <a:pt x="0" y="0"/>
                  </a:moveTo>
                  <a:lnTo>
                    <a:pt x="43449" y="0"/>
                  </a:lnTo>
                  <a:lnTo>
                    <a:pt x="43449" y="4835007"/>
                  </a:lnTo>
                  <a:lnTo>
                    <a:pt x="0" y="4835007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27" name="TextBox 13">
              <a:extLst>
                <a:ext uri="{FF2B5EF4-FFF2-40B4-BE49-F238E27FC236}">
                  <a16:creationId xmlns:a16="http://schemas.microsoft.com/office/drawing/2014/main" id="{E7E6E7C6-E0B5-29E7-D343-EBFAC4735046}"/>
                </a:ext>
              </a:extLst>
            </p:cNvPr>
            <p:cNvSpPr txBox="1"/>
            <p:nvPr/>
          </p:nvSpPr>
          <p:spPr>
            <a:xfrm>
              <a:off x="0" y="-47625"/>
              <a:ext cx="43449" cy="48826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sp>
        <p:nvSpPr>
          <p:cNvPr id="28" name="Freeform 14">
            <a:extLst>
              <a:ext uri="{FF2B5EF4-FFF2-40B4-BE49-F238E27FC236}">
                <a16:creationId xmlns:a16="http://schemas.microsoft.com/office/drawing/2014/main" id="{59084025-728E-8445-6C8A-EDBCBF14F3D8}"/>
              </a:ext>
            </a:extLst>
          </p:cNvPr>
          <p:cNvSpPr/>
          <p:nvPr/>
        </p:nvSpPr>
        <p:spPr>
          <a:xfrm>
            <a:off x="362441" y="327488"/>
            <a:ext cx="2343235" cy="471576"/>
          </a:xfrm>
          <a:custGeom>
            <a:avLst/>
            <a:gdLst/>
            <a:ahLst/>
            <a:cxnLst/>
            <a:rect l="l" t="t" r="r" b="b"/>
            <a:pathLst>
              <a:path w="2343235" h="471576">
                <a:moveTo>
                  <a:pt x="0" y="0"/>
                </a:moveTo>
                <a:lnTo>
                  <a:pt x="2343235" y="0"/>
                </a:lnTo>
                <a:lnTo>
                  <a:pt x="2343235" y="471577"/>
                </a:lnTo>
                <a:lnTo>
                  <a:pt x="0" y="4715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9" name="Freeform 15">
            <a:extLst>
              <a:ext uri="{FF2B5EF4-FFF2-40B4-BE49-F238E27FC236}">
                <a16:creationId xmlns:a16="http://schemas.microsoft.com/office/drawing/2014/main" id="{F21CF9CD-5589-C77B-87B4-38F4D6045EA9}"/>
              </a:ext>
            </a:extLst>
          </p:cNvPr>
          <p:cNvSpPr/>
          <p:nvPr/>
        </p:nvSpPr>
        <p:spPr>
          <a:xfrm>
            <a:off x="15840708" y="375880"/>
            <a:ext cx="1929191" cy="594449"/>
          </a:xfrm>
          <a:custGeom>
            <a:avLst/>
            <a:gdLst/>
            <a:ahLst/>
            <a:cxnLst/>
            <a:rect l="l" t="t" r="r" b="b"/>
            <a:pathLst>
              <a:path w="1929191" h="594449">
                <a:moveTo>
                  <a:pt x="0" y="0"/>
                </a:moveTo>
                <a:lnTo>
                  <a:pt x="1929190" y="0"/>
                </a:lnTo>
                <a:lnTo>
                  <a:pt x="1929190" y="594450"/>
                </a:lnTo>
                <a:lnTo>
                  <a:pt x="0" y="5944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0704" b="-14781"/>
            </a:stretch>
          </a:blipFill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0692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raphique 5">
            <a:extLst>
              <a:ext uri="{FF2B5EF4-FFF2-40B4-BE49-F238E27FC236}">
                <a16:creationId xmlns:a16="http://schemas.microsoft.com/office/drawing/2014/main" id="{0486BD05-72D9-4D28-9BA6-81FF9DC3C58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6227227"/>
              </p:ext>
            </p:extLst>
          </p:nvPr>
        </p:nvGraphicFramePr>
        <p:xfrm>
          <a:off x="1084457" y="396167"/>
          <a:ext cx="6858000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Graphique 2">
            <a:extLst>
              <a:ext uri="{FF2B5EF4-FFF2-40B4-BE49-F238E27FC236}">
                <a16:creationId xmlns:a16="http://schemas.microsoft.com/office/drawing/2014/main" id="{74864FC5-8D74-4DC5-A5BA-88F80481EC4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25058001"/>
              </p:ext>
            </p:extLst>
          </p:nvPr>
        </p:nvGraphicFramePr>
        <p:xfrm>
          <a:off x="1084456" y="396167"/>
          <a:ext cx="6865257" cy="45790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Graphique 6">
            <a:extLst>
              <a:ext uri="{FF2B5EF4-FFF2-40B4-BE49-F238E27FC236}">
                <a16:creationId xmlns:a16="http://schemas.microsoft.com/office/drawing/2014/main" id="{CF7AC1D6-9A7A-4477-B246-D2E7641187A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40768936"/>
              </p:ext>
            </p:extLst>
          </p:nvPr>
        </p:nvGraphicFramePr>
        <p:xfrm>
          <a:off x="8997518" y="396167"/>
          <a:ext cx="6858000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Graphique 7">
            <a:extLst>
              <a:ext uri="{FF2B5EF4-FFF2-40B4-BE49-F238E27FC236}">
                <a16:creationId xmlns:a16="http://schemas.microsoft.com/office/drawing/2014/main" id="{DF54107F-8685-430E-87F5-8D562982389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81414102"/>
              </p:ext>
            </p:extLst>
          </p:nvPr>
        </p:nvGraphicFramePr>
        <p:xfrm>
          <a:off x="1091714" y="5519391"/>
          <a:ext cx="6858000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9C31FB75-636F-4F86-AB11-B74846EC8C87}"/>
              </a:ext>
            </a:extLst>
          </p:cNvPr>
          <p:cNvSpPr txBox="1"/>
          <p:nvPr/>
        </p:nvSpPr>
        <p:spPr>
          <a:xfrm>
            <a:off x="8997518" y="4850230"/>
            <a:ext cx="6858000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/>
              <a:t>70 à 90 % sont en attente de cœur ou foie</a:t>
            </a:r>
          </a:p>
        </p:txBody>
      </p:sp>
      <p:graphicFrame>
        <p:nvGraphicFramePr>
          <p:cNvPr id="9" name="Graphique 8">
            <a:extLst>
              <a:ext uri="{FF2B5EF4-FFF2-40B4-BE49-F238E27FC236}">
                <a16:creationId xmlns:a16="http://schemas.microsoft.com/office/drawing/2014/main" id="{DBA88004-F0F8-40B9-BFC0-F1989232E0B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13823846"/>
              </p:ext>
            </p:extLst>
          </p:nvPr>
        </p:nvGraphicFramePr>
        <p:xfrm>
          <a:off x="8997518" y="5589603"/>
          <a:ext cx="6858000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10" name="Image 9">
            <a:extLst>
              <a:ext uri="{FF2B5EF4-FFF2-40B4-BE49-F238E27FC236}">
                <a16:creationId xmlns:a16="http://schemas.microsoft.com/office/drawing/2014/main" id="{40E53B9B-8180-4442-BE1B-EB2702BF850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0278" r="18829"/>
          <a:stretch/>
        </p:blipFill>
        <p:spPr>
          <a:xfrm>
            <a:off x="5257800" y="7025820"/>
            <a:ext cx="599115" cy="550971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699C3210-0330-4364-8B8F-92C518A14F47}"/>
              </a:ext>
            </a:extLst>
          </p:cNvPr>
          <p:cNvSpPr txBox="1"/>
          <p:nvPr/>
        </p:nvSpPr>
        <p:spPr>
          <a:xfrm>
            <a:off x="16029263" y="7382078"/>
            <a:ext cx="1444209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/>
              <a:t>+ 10 %</a:t>
            </a:r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4CEE5A53-AD58-2667-83E8-72D0C25CA0AC}"/>
              </a:ext>
            </a:extLst>
          </p:cNvPr>
          <p:cNvGrpSpPr/>
          <p:nvPr/>
        </p:nvGrpSpPr>
        <p:grpSpPr>
          <a:xfrm>
            <a:off x="-2" y="-210245"/>
            <a:ext cx="164969" cy="10357703"/>
            <a:chOff x="0" y="0"/>
            <a:chExt cx="43449" cy="2727955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2C162A6D-1BE1-0F9A-A90A-5BF9603F6D62}"/>
                </a:ext>
              </a:extLst>
            </p:cNvPr>
            <p:cNvSpPr/>
            <p:nvPr/>
          </p:nvSpPr>
          <p:spPr>
            <a:xfrm>
              <a:off x="0" y="0"/>
              <a:ext cx="43449" cy="2727955"/>
            </a:xfrm>
            <a:custGeom>
              <a:avLst/>
              <a:gdLst/>
              <a:ahLst/>
              <a:cxnLst/>
              <a:rect l="l" t="t" r="r" b="b"/>
              <a:pathLst>
                <a:path w="43449" h="2727955">
                  <a:moveTo>
                    <a:pt x="0" y="0"/>
                  </a:moveTo>
                  <a:lnTo>
                    <a:pt x="43449" y="0"/>
                  </a:lnTo>
                  <a:lnTo>
                    <a:pt x="43449" y="2727955"/>
                  </a:lnTo>
                  <a:lnTo>
                    <a:pt x="0" y="2727955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2" name="TextBox 4">
              <a:extLst>
                <a:ext uri="{FF2B5EF4-FFF2-40B4-BE49-F238E27FC236}">
                  <a16:creationId xmlns:a16="http://schemas.microsoft.com/office/drawing/2014/main" id="{81541285-2A45-04B0-55A9-F1672DD980FF}"/>
                </a:ext>
              </a:extLst>
            </p:cNvPr>
            <p:cNvSpPr txBox="1"/>
            <p:nvPr/>
          </p:nvSpPr>
          <p:spPr>
            <a:xfrm>
              <a:off x="0" y="-47625"/>
              <a:ext cx="43449" cy="27755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grpSp>
        <p:nvGrpSpPr>
          <p:cNvPr id="13" name="Group 5">
            <a:extLst>
              <a:ext uri="{FF2B5EF4-FFF2-40B4-BE49-F238E27FC236}">
                <a16:creationId xmlns:a16="http://schemas.microsoft.com/office/drawing/2014/main" id="{6ED361C3-94F9-7C77-E466-C2D78955BDBD}"/>
              </a:ext>
            </a:extLst>
          </p:cNvPr>
          <p:cNvGrpSpPr/>
          <p:nvPr/>
        </p:nvGrpSpPr>
        <p:grpSpPr>
          <a:xfrm rot="5400000">
            <a:off x="9096474" y="-9096474"/>
            <a:ext cx="164969" cy="18357916"/>
            <a:chOff x="0" y="0"/>
            <a:chExt cx="43449" cy="4835007"/>
          </a:xfrm>
        </p:grpSpPr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0F56BCB4-5B5D-D6AC-ADC0-54EDACAEA3B7}"/>
                </a:ext>
              </a:extLst>
            </p:cNvPr>
            <p:cNvSpPr/>
            <p:nvPr/>
          </p:nvSpPr>
          <p:spPr>
            <a:xfrm>
              <a:off x="0" y="0"/>
              <a:ext cx="43449" cy="4835007"/>
            </a:xfrm>
            <a:custGeom>
              <a:avLst/>
              <a:gdLst/>
              <a:ahLst/>
              <a:cxnLst/>
              <a:rect l="l" t="t" r="r" b="b"/>
              <a:pathLst>
                <a:path w="43449" h="4835007">
                  <a:moveTo>
                    <a:pt x="0" y="0"/>
                  </a:moveTo>
                  <a:lnTo>
                    <a:pt x="43449" y="0"/>
                  </a:lnTo>
                  <a:lnTo>
                    <a:pt x="43449" y="4835007"/>
                  </a:lnTo>
                  <a:lnTo>
                    <a:pt x="0" y="4835007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5" name="TextBox 7">
              <a:extLst>
                <a:ext uri="{FF2B5EF4-FFF2-40B4-BE49-F238E27FC236}">
                  <a16:creationId xmlns:a16="http://schemas.microsoft.com/office/drawing/2014/main" id="{2E6675B7-4A9B-F2C6-D102-AD16AF8DB97B}"/>
                </a:ext>
              </a:extLst>
            </p:cNvPr>
            <p:cNvSpPr txBox="1"/>
            <p:nvPr/>
          </p:nvSpPr>
          <p:spPr>
            <a:xfrm>
              <a:off x="0" y="-47625"/>
              <a:ext cx="43449" cy="48826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grpSp>
        <p:nvGrpSpPr>
          <p:cNvPr id="16" name="Group 8">
            <a:extLst>
              <a:ext uri="{FF2B5EF4-FFF2-40B4-BE49-F238E27FC236}">
                <a16:creationId xmlns:a16="http://schemas.microsoft.com/office/drawing/2014/main" id="{196EC4BF-4AF8-7F40-2C17-8C36522D2CE9}"/>
              </a:ext>
            </a:extLst>
          </p:cNvPr>
          <p:cNvGrpSpPr/>
          <p:nvPr/>
        </p:nvGrpSpPr>
        <p:grpSpPr>
          <a:xfrm>
            <a:off x="18123031" y="0"/>
            <a:ext cx="164969" cy="10357703"/>
            <a:chOff x="0" y="0"/>
            <a:chExt cx="43449" cy="2727955"/>
          </a:xfrm>
        </p:grpSpPr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4D9A5921-6388-87D3-ACAD-4B4C84B5F402}"/>
                </a:ext>
              </a:extLst>
            </p:cNvPr>
            <p:cNvSpPr/>
            <p:nvPr/>
          </p:nvSpPr>
          <p:spPr>
            <a:xfrm>
              <a:off x="0" y="0"/>
              <a:ext cx="43449" cy="2727955"/>
            </a:xfrm>
            <a:custGeom>
              <a:avLst/>
              <a:gdLst/>
              <a:ahLst/>
              <a:cxnLst/>
              <a:rect l="l" t="t" r="r" b="b"/>
              <a:pathLst>
                <a:path w="43449" h="2727955">
                  <a:moveTo>
                    <a:pt x="0" y="0"/>
                  </a:moveTo>
                  <a:lnTo>
                    <a:pt x="43449" y="0"/>
                  </a:lnTo>
                  <a:lnTo>
                    <a:pt x="43449" y="2727955"/>
                  </a:lnTo>
                  <a:lnTo>
                    <a:pt x="0" y="2727955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8" name="TextBox 10">
              <a:extLst>
                <a:ext uri="{FF2B5EF4-FFF2-40B4-BE49-F238E27FC236}">
                  <a16:creationId xmlns:a16="http://schemas.microsoft.com/office/drawing/2014/main" id="{76880199-C94A-18D9-A9A1-133DE1345484}"/>
                </a:ext>
              </a:extLst>
            </p:cNvPr>
            <p:cNvSpPr txBox="1"/>
            <p:nvPr/>
          </p:nvSpPr>
          <p:spPr>
            <a:xfrm>
              <a:off x="0" y="-47625"/>
              <a:ext cx="43449" cy="27755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grpSp>
        <p:nvGrpSpPr>
          <p:cNvPr id="19" name="Group 11">
            <a:extLst>
              <a:ext uri="{FF2B5EF4-FFF2-40B4-BE49-F238E27FC236}">
                <a16:creationId xmlns:a16="http://schemas.microsoft.com/office/drawing/2014/main" id="{650A18C2-3EE3-A778-928A-50D63A24337E}"/>
              </a:ext>
            </a:extLst>
          </p:cNvPr>
          <p:cNvGrpSpPr/>
          <p:nvPr/>
        </p:nvGrpSpPr>
        <p:grpSpPr>
          <a:xfrm rot="5400000">
            <a:off x="8944074" y="1025558"/>
            <a:ext cx="164969" cy="18357916"/>
            <a:chOff x="0" y="0"/>
            <a:chExt cx="43449" cy="4835007"/>
          </a:xfrm>
        </p:grpSpPr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1341925B-0C95-45E2-39BF-0244A407AECC}"/>
                </a:ext>
              </a:extLst>
            </p:cNvPr>
            <p:cNvSpPr/>
            <p:nvPr/>
          </p:nvSpPr>
          <p:spPr>
            <a:xfrm>
              <a:off x="0" y="0"/>
              <a:ext cx="43449" cy="4835007"/>
            </a:xfrm>
            <a:custGeom>
              <a:avLst/>
              <a:gdLst/>
              <a:ahLst/>
              <a:cxnLst/>
              <a:rect l="l" t="t" r="r" b="b"/>
              <a:pathLst>
                <a:path w="43449" h="4835007">
                  <a:moveTo>
                    <a:pt x="0" y="0"/>
                  </a:moveTo>
                  <a:lnTo>
                    <a:pt x="43449" y="0"/>
                  </a:lnTo>
                  <a:lnTo>
                    <a:pt x="43449" y="4835007"/>
                  </a:lnTo>
                  <a:lnTo>
                    <a:pt x="0" y="4835007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21" name="TextBox 13">
              <a:extLst>
                <a:ext uri="{FF2B5EF4-FFF2-40B4-BE49-F238E27FC236}">
                  <a16:creationId xmlns:a16="http://schemas.microsoft.com/office/drawing/2014/main" id="{87B38088-5A4E-4A5D-423D-D2A535905AAD}"/>
                </a:ext>
              </a:extLst>
            </p:cNvPr>
            <p:cNvSpPr txBox="1"/>
            <p:nvPr/>
          </p:nvSpPr>
          <p:spPr>
            <a:xfrm>
              <a:off x="0" y="-47625"/>
              <a:ext cx="43449" cy="48826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883628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ED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5431" y="168877"/>
            <a:ext cx="17917139" cy="9949246"/>
            <a:chOff x="0" y="0"/>
            <a:chExt cx="9813914" cy="544958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813913" cy="5449589"/>
            </a:xfrm>
            <a:custGeom>
              <a:avLst/>
              <a:gdLst/>
              <a:ahLst/>
              <a:cxnLst/>
              <a:rect l="l" t="t" r="r" b="b"/>
              <a:pathLst>
                <a:path w="9813913" h="5449589">
                  <a:moveTo>
                    <a:pt x="0" y="0"/>
                  </a:moveTo>
                  <a:lnTo>
                    <a:pt x="9813913" y="0"/>
                  </a:lnTo>
                  <a:lnTo>
                    <a:pt x="9813913" y="5449589"/>
                  </a:lnTo>
                  <a:lnTo>
                    <a:pt x="0" y="544958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9050"/>
              <a:ext cx="9813914" cy="5430539"/>
            </a:xfrm>
            <a:prstGeom prst="rect">
              <a:avLst/>
            </a:prstGeom>
          </p:spPr>
          <p:txBody>
            <a:bodyPr lIns="16619" tIns="16619" rIns="16619" bIns="16619" rtlCol="0" anchor="ctr"/>
            <a:lstStyle/>
            <a:p>
              <a:pPr algn="ctr">
                <a:lnSpc>
                  <a:spcPts val="846"/>
                </a:lnSpc>
              </a:pPr>
              <a:endParaRPr/>
            </a:p>
            <a:p>
              <a:pPr algn="ctr">
                <a:lnSpc>
                  <a:spcPts val="846"/>
                </a:lnSpc>
              </a:pPr>
              <a:endParaRPr/>
            </a:p>
            <a:p>
              <a:pPr algn="ctr">
                <a:lnSpc>
                  <a:spcPts val="846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895904" y="726883"/>
            <a:ext cx="1381758" cy="1053591"/>
          </a:xfrm>
          <a:custGeom>
            <a:avLst/>
            <a:gdLst/>
            <a:ahLst/>
            <a:cxnLst/>
            <a:rect l="l" t="t" r="r" b="b"/>
            <a:pathLst>
              <a:path w="1381758" h="1053591">
                <a:moveTo>
                  <a:pt x="0" y="0"/>
                </a:moveTo>
                <a:lnTo>
                  <a:pt x="1381758" y="0"/>
                </a:lnTo>
                <a:lnTo>
                  <a:pt x="1381758" y="1053591"/>
                </a:lnTo>
                <a:lnTo>
                  <a:pt x="0" y="10535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15061649" y="8856790"/>
            <a:ext cx="2606074" cy="803020"/>
          </a:xfrm>
          <a:custGeom>
            <a:avLst/>
            <a:gdLst/>
            <a:ahLst/>
            <a:cxnLst/>
            <a:rect l="l" t="t" r="r" b="b"/>
            <a:pathLst>
              <a:path w="2606074" h="803020">
                <a:moveTo>
                  <a:pt x="0" y="0"/>
                </a:moveTo>
                <a:lnTo>
                  <a:pt x="2606073" y="0"/>
                </a:lnTo>
                <a:lnTo>
                  <a:pt x="2606073" y="803020"/>
                </a:lnTo>
                <a:lnTo>
                  <a:pt x="0" y="8030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0704" b="-14781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577303" y="8856790"/>
            <a:ext cx="2748765" cy="553189"/>
          </a:xfrm>
          <a:custGeom>
            <a:avLst/>
            <a:gdLst/>
            <a:ahLst/>
            <a:cxnLst/>
            <a:rect l="l" t="t" r="r" b="b"/>
            <a:pathLst>
              <a:path w="2748765" h="553189">
                <a:moveTo>
                  <a:pt x="0" y="0"/>
                </a:moveTo>
                <a:lnTo>
                  <a:pt x="2748766" y="0"/>
                </a:lnTo>
                <a:lnTo>
                  <a:pt x="2748766" y="553189"/>
                </a:lnTo>
                <a:lnTo>
                  <a:pt x="0" y="55318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1586783" y="3833099"/>
            <a:ext cx="6919627" cy="3892290"/>
          </a:xfrm>
          <a:custGeom>
            <a:avLst/>
            <a:gdLst/>
            <a:ahLst/>
            <a:cxnLst/>
            <a:rect l="l" t="t" r="r" b="b"/>
            <a:pathLst>
              <a:path w="6919627" h="3892290">
                <a:moveTo>
                  <a:pt x="0" y="0"/>
                </a:moveTo>
                <a:lnTo>
                  <a:pt x="6919627" y="0"/>
                </a:lnTo>
                <a:lnTo>
                  <a:pt x="6919627" y="3892290"/>
                </a:lnTo>
                <a:lnTo>
                  <a:pt x="0" y="389229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TextBox 9"/>
          <p:cNvSpPr txBox="1"/>
          <p:nvPr/>
        </p:nvSpPr>
        <p:spPr>
          <a:xfrm>
            <a:off x="8900364" y="4618456"/>
            <a:ext cx="7229091" cy="1493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3"/>
              </a:lnSpc>
            </a:pPr>
            <a:r>
              <a:rPr lang="en-US" sz="4202" b="1" spc="-26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Témoignage de M. DEMOLAT, greffé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506442" y="644891"/>
            <a:ext cx="15334880" cy="16484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75"/>
              </a:lnSpc>
            </a:pPr>
            <a:r>
              <a:rPr lang="en-US" sz="4941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DONNEURS, RECEVEURS : 67 MILLIONS DE FRANÇAIS SONT CONCERNÉS !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ED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5431" y="168877"/>
            <a:ext cx="17917139" cy="9949246"/>
            <a:chOff x="0" y="0"/>
            <a:chExt cx="9813914" cy="544958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813913" cy="5449589"/>
            </a:xfrm>
            <a:custGeom>
              <a:avLst/>
              <a:gdLst/>
              <a:ahLst/>
              <a:cxnLst/>
              <a:rect l="l" t="t" r="r" b="b"/>
              <a:pathLst>
                <a:path w="9813913" h="5449589">
                  <a:moveTo>
                    <a:pt x="0" y="0"/>
                  </a:moveTo>
                  <a:lnTo>
                    <a:pt x="9813913" y="0"/>
                  </a:lnTo>
                  <a:lnTo>
                    <a:pt x="9813913" y="5449589"/>
                  </a:lnTo>
                  <a:lnTo>
                    <a:pt x="0" y="544958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9050"/>
              <a:ext cx="9813914" cy="5430539"/>
            </a:xfrm>
            <a:prstGeom prst="rect">
              <a:avLst/>
            </a:prstGeom>
          </p:spPr>
          <p:txBody>
            <a:bodyPr lIns="16619" tIns="16619" rIns="16619" bIns="16619" rtlCol="0" anchor="ctr"/>
            <a:lstStyle/>
            <a:p>
              <a:pPr algn="ctr">
                <a:lnSpc>
                  <a:spcPts val="846"/>
                </a:lnSpc>
              </a:pPr>
              <a:endParaRPr/>
            </a:p>
            <a:p>
              <a:pPr algn="ctr">
                <a:lnSpc>
                  <a:spcPts val="846"/>
                </a:lnSpc>
              </a:pPr>
              <a:endParaRPr/>
            </a:p>
            <a:p>
              <a:pPr algn="ctr">
                <a:lnSpc>
                  <a:spcPts val="846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895904" y="726883"/>
            <a:ext cx="1381758" cy="1053591"/>
          </a:xfrm>
          <a:custGeom>
            <a:avLst/>
            <a:gdLst/>
            <a:ahLst/>
            <a:cxnLst/>
            <a:rect l="l" t="t" r="r" b="b"/>
            <a:pathLst>
              <a:path w="1381758" h="1053591">
                <a:moveTo>
                  <a:pt x="0" y="0"/>
                </a:moveTo>
                <a:lnTo>
                  <a:pt x="1381758" y="0"/>
                </a:lnTo>
                <a:lnTo>
                  <a:pt x="1381758" y="1053591"/>
                </a:lnTo>
                <a:lnTo>
                  <a:pt x="0" y="10535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15061649" y="8856790"/>
            <a:ext cx="2606074" cy="803020"/>
          </a:xfrm>
          <a:custGeom>
            <a:avLst/>
            <a:gdLst/>
            <a:ahLst/>
            <a:cxnLst/>
            <a:rect l="l" t="t" r="r" b="b"/>
            <a:pathLst>
              <a:path w="2606074" h="803020">
                <a:moveTo>
                  <a:pt x="0" y="0"/>
                </a:moveTo>
                <a:lnTo>
                  <a:pt x="2606073" y="0"/>
                </a:lnTo>
                <a:lnTo>
                  <a:pt x="2606073" y="803020"/>
                </a:lnTo>
                <a:lnTo>
                  <a:pt x="0" y="8030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0704" b="-14781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577303" y="8856790"/>
            <a:ext cx="2748765" cy="553189"/>
          </a:xfrm>
          <a:custGeom>
            <a:avLst/>
            <a:gdLst/>
            <a:ahLst/>
            <a:cxnLst/>
            <a:rect l="l" t="t" r="r" b="b"/>
            <a:pathLst>
              <a:path w="2748765" h="553189">
                <a:moveTo>
                  <a:pt x="0" y="0"/>
                </a:moveTo>
                <a:lnTo>
                  <a:pt x="2748766" y="0"/>
                </a:lnTo>
                <a:lnTo>
                  <a:pt x="2748766" y="553189"/>
                </a:lnTo>
                <a:lnTo>
                  <a:pt x="0" y="55318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TextBox 8"/>
          <p:cNvSpPr txBox="1"/>
          <p:nvPr/>
        </p:nvSpPr>
        <p:spPr>
          <a:xfrm>
            <a:off x="6122112" y="4366390"/>
            <a:ext cx="10016265" cy="1493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3"/>
              </a:lnSpc>
            </a:pPr>
            <a:r>
              <a:rPr lang="en-US" sz="4202" b="1" spc="-26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Pr Lionel BADET, </a:t>
            </a:r>
            <a:r>
              <a:rPr lang="en-US" sz="4202" spc="-26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président de la Société Francophone de Transplantation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506442" y="834246"/>
            <a:ext cx="7231339" cy="8388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75"/>
              </a:lnSpc>
            </a:pPr>
            <a:r>
              <a:rPr lang="en-US" sz="4941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DISCOURS DE CLÔTURE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951686" y="2749108"/>
            <a:ext cx="3554090" cy="5314704"/>
            <a:chOff x="0" y="0"/>
            <a:chExt cx="769672" cy="115095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69672" cy="1150950"/>
            </a:xfrm>
            <a:custGeom>
              <a:avLst/>
              <a:gdLst/>
              <a:ahLst/>
              <a:cxnLst/>
              <a:rect l="l" t="t" r="r" b="b"/>
              <a:pathLst>
                <a:path w="769672" h="1150950">
                  <a:moveTo>
                    <a:pt x="43566" y="0"/>
                  </a:moveTo>
                  <a:lnTo>
                    <a:pt x="726106" y="0"/>
                  </a:lnTo>
                  <a:cubicBezTo>
                    <a:pt x="750167" y="0"/>
                    <a:pt x="769672" y="19505"/>
                    <a:pt x="769672" y="43566"/>
                  </a:cubicBezTo>
                  <a:lnTo>
                    <a:pt x="769672" y="1107384"/>
                  </a:lnTo>
                  <a:cubicBezTo>
                    <a:pt x="769672" y="1131445"/>
                    <a:pt x="750167" y="1150950"/>
                    <a:pt x="726106" y="1150950"/>
                  </a:cubicBezTo>
                  <a:lnTo>
                    <a:pt x="43566" y="1150950"/>
                  </a:lnTo>
                  <a:cubicBezTo>
                    <a:pt x="19505" y="1150950"/>
                    <a:pt x="0" y="1131445"/>
                    <a:pt x="0" y="1107384"/>
                  </a:cubicBezTo>
                  <a:lnTo>
                    <a:pt x="0" y="43566"/>
                  </a:lnTo>
                  <a:cubicBezTo>
                    <a:pt x="0" y="19505"/>
                    <a:pt x="19505" y="0"/>
                    <a:pt x="43566" y="0"/>
                  </a:cubicBezTo>
                  <a:close/>
                </a:path>
              </a:pathLst>
            </a:custGeom>
            <a:blipFill>
              <a:blip r:embed="rId6"/>
              <a:stretch>
                <a:fillRect l="-154197" r="-66527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ED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1886795" y="-1085899"/>
            <a:ext cx="10745009" cy="10745009"/>
            <a:chOff x="0" y="0"/>
            <a:chExt cx="6350889" cy="6350889"/>
          </a:xfrm>
        </p:grpSpPr>
        <p:sp>
          <p:nvSpPr>
            <p:cNvPr id="3" name="Freeform 3"/>
            <p:cNvSpPr/>
            <p:nvPr/>
          </p:nvSpPr>
          <p:spPr>
            <a:xfrm>
              <a:off x="63500" y="63500"/>
              <a:ext cx="6223889" cy="6223762"/>
            </a:xfrm>
            <a:custGeom>
              <a:avLst/>
              <a:gdLst/>
              <a:ahLst/>
              <a:cxnLst/>
              <a:rect l="l" t="t" r="r" b="b"/>
              <a:pathLst>
                <a:path w="6223889" h="6223762">
                  <a:moveTo>
                    <a:pt x="6223889" y="3111881"/>
                  </a:moveTo>
                  <a:cubicBezTo>
                    <a:pt x="6223889" y="4830572"/>
                    <a:pt x="4830572" y="6223762"/>
                    <a:pt x="3112008" y="6223762"/>
                  </a:cubicBezTo>
                  <a:cubicBezTo>
                    <a:pt x="1393444" y="6223762"/>
                    <a:pt x="0" y="4830572"/>
                    <a:pt x="0" y="3111881"/>
                  </a:cubicBezTo>
                  <a:cubicBezTo>
                    <a:pt x="0" y="1393190"/>
                    <a:pt x="1393317" y="0"/>
                    <a:pt x="3111881" y="0"/>
                  </a:cubicBezTo>
                  <a:cubicBezTo>
                    <a:pt x="4830445" y="0"/>
                    <a:pt x="6223889" y="1393317"/>
                    <a:pt x="6223889" y="3111881"/>
                  </a:cubicBezTo>
                  <a:close/>
                </a:path>
              </a:pathLst>
            </a:custGeom>
            <a:blipFill>
              <a:blip r:embed="rId2"/>
              <a:stretch>
                <a:fillRect l="-48626" r="-95596" b="-46689"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6350889" cy="6350762"/>
            </a:xfrm>
            <a:custGeom>
              <a:avLst/>
              <a:gdLst/>
              <a:ahLst/>
              <a:cxnLst/>
              <a:rect l="l" t="t" r="r" b="b"/>
              <a:pathLst>
                <a:path w="6350889" h="6350762">
                  <a:moveTo>
                    <a:pt x="6350889" y="3175381"/>
                  </a:moveTo>
                  <a:cubicBezTo>
                    <a:pt x="6350889" y="4023614"/>
                    <a:pt x="6020562" y="4821047"/>
                    <a:pt x="5420868" y="5420741"/>
                  </a:cubicBezTo>
                  <a:cubicBezTo>
                    <a:pt x="4821174" y="6020436"/>
                    <a:pt x="4023741" y="6350762"/>
                    <a:pt x="3175508" y="6350762"/>
                  </a:cubicBezTo>
                  <a:cubicBezTo>
                    <a:pt x="2327275" y="6350762"/>
                    <a:pt x="1529842" y="6020435"/>
                    <a:pt x="930148" y="5420741"/>
                  </a:cubicBezTo>
                  <a:cubicBezTo>
                    <a:pt x="330327" y="4821047"/>
                    <a:pt x="0" y="4023614"/>
                    <a:pt x="0" y="3175381"/>
                  </a:cubicBezTo>
                  <a:cubicBezTo>
                    <a:pt x="0" y="2327148"/>
                    <a:pt x="330327" y="1529715"/>
                    <a:pt x="930021" y="930021"/>
                  </a:cubicBezTo>
                  <a:cubicBezTo>
                    <a:pt x="1529715" y="330327"/>
                    <a:pt x="2327275" y="0"/>
                    <a:pt x="3175381" y="0"/>
                  </a:cubicBezTo>
                  <a:cubicBezTo>
                    <a:pt x="4023614" y="0"/>
                    <a:pt x="4821047" y="330327"/>
                    <a:pt x="5420741" y="930021"/>
                  </a:cubicBezTo>
                  <a:cubicBezTo>
                    <a:pt x="6020562" y="1529842"/>
                    <a:pt x="6350889" y="2327275"/>
                    <a:pt x="6350889" y="3175381"/>
                  </a:cubicBezTo>
                  <a:close/>
                </a:path>
              </a:pathLst>
            </a:custGeom>
            <a:blipFill>
              <a:blip r:embed="rId3"/>
              <a:stretch>
                <a:fillRect l="-30" r="-30"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7936469"/>
            <a:ext cx="18288000" cy="2350531"/>
            <a:chOff x="0" y="0"/>
            <a:chExt cx="10017049" cy="128747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017049" cy="1287477"/>
            </a:xfrm>
            <a:custGeom>
              <a:avLst/>
              <a:gdLst/>
              <a:ahLst/>
              <a:cxnLst/>
              <a:rect l="l" t="t" r="r" b="b"/>
              <a:pathLst>
                <a:path w="10017049" h="1287477">
                  <a:moveTo>
                    <a:pt x="0" y="0"/>
                  </a:moveTo>
                  <a:lnTo>
                    <a:pt x="10017049" y="0"/>
                  </a:lnTo>
                  <a:lnTo>
                    <a:pt x="10017049" y="1287477"/>
                  </a:lnTo>
                  <a:lnTo>
                    <a:pt x="0" y="128747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9050"/>
              <a:ext cx="10017049" cy="1268427"/>
            </a:xfrm>
            <a:prstGeom prst="rect">
              <a:avLst/>
            </a:prstGeom>
          </p:spPr>
          <p:txBody>
            <a:bodyPr lIns="16619" tIns="16619" rIns="16619" bIns="16619" rtlCol="0" anchor="ctr"/>
            <a:lstStyle/>
            <a:p>
              <a:pPr algn="ctr">
                <a:lnSpc>
                  <a:spcPts val="846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-398950" y="7745969"/>
            <a:ext cx="21067711" cy="209743"/>
          </a:xfrm>
          <a:custGeom>
            <a:avLst/>
            <a:gdLst/>
            <a:ahLst/>
            <a:cxnLst/>
            <a:rect l="l" t="t" r="r" b="b"/>
            <a:pathLst>
              <a:path w="21067711" h="209743">
                <a:moveTo>
                  <a:pt x="0" y="0"/>
                </a:moveTo>
                <a:lnTo>
                  <a:pt x="21067711" y="0"/>
                </a:lnTo>
                <a:lnTo>
                  <a:pt x="21067711" y="209743"/>
                </a:lnTo>
                <a:lnTo>
                  <a:pt x="0" y="2097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402227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>
            <a:off x="3345819" y="9357020"/>
            <a:ext cx="1916467" cy="520640"/>
          </a:xfrm>
          <a:custGeom>
            <a:avLst/>
            <a:gdLst/>
            <a:ahLst/>
            <a:cxnLst/>
            <a:rect l="l" t="t" r="r" b="b"/>
            <a:pathLst>
              <a:path w="1916467" h="520640">
                <a:moveTo>
                  <a:pt x="0" y="0"/>
                </a:moveTo>
                <a:lnTo>
                  <a:pt x="1916467" y="0"/>
                </a:lnTo>
                <a:lnTo>
                  <a:pt x="1916467" y="520641"/>
                </a:lnTo>
                <a:lnTo>
                  <a:pt x="0" y="5206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0" name="Freeform 10"/>
          <p:cNvSpPr/>
          <p:nvPr/>
        </p:nvSpPr>
        <p:spPr>
          <a:xfrm>
            <a:off x="236115" y="9311760"/>
            <a:ext cx="1665313" cy="611162"/>
          </a:xfrm>
          <a:custGeom>
            <a:avLst/>
            <a:gdLst/>
            <a:ahLst/>
            <a:cxnLst/>
            <a:rect l="l" t="t" r="r" b="b"/>
            <a:pathLst>
              <a:path w="1665313" h="611162">
                <a:moveTo>
                  <a:pt x="0" y="0"/>
                </a:moveTo>
                <a:lnTo>
                  <a:pt x="1665313" y="0"/>
                </a:lnTo>
                <a:lnTo>
                  <a:pt x="1665313" y="611161"/>
                </a:lnTo>
                <a:lnTo>
                  <a:pt x="0" y="61116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>
          <a:xfrm>
            <a:off x="1901428" y="9365759"/>
            <a:ext cx="1430921" cy="584531"/>
          </a:xfrm>
          <a:custGeom>
            <a:avLst/>
            <a:gdLst/>
            <a:ahLst/>
            <a:cxnLst/>
            <a:rect l="l" t="t" r="r" b="b"/>
            <a:pathLst>
              <a:path w="1430921" h="584531">
                <a:moveTo>
                  <a:pt x="0" y="0"/>
                </a:moveTo>
                <a:lnTo>
                  <a:pt x="1430921" y="0"/>
                </a:lnTo>
                <a:lnTo>
                  <a:pt x="1430921" y="584531"/>
                </a:lnTo>
                <a:lnTo>
                  <a:pt x="0" y="58453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8505" t="-54643" r="-14087" b="-42727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2" name="TextBox 12"/>
          <p:cNvSpPr txBox="1"/>
          <p:nvPr/>
        </p:nvSpPr>
        <p:spPr>
          <a:xfrm>
            <a:off x="424837" y="2161445"/>
            <a:ext cx="10746437" cy="12749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303"/>
              </a:lnSpc>
            </a:pPr>
            <a:r>
              <a:rPr lang="en-US" sz="8306" b="1" spc="-299">
                <a:solidFill>
                  <a:srgbClr val="006937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JE SUIS, </a:t>
            </a:r>
            <a:r>
              <a:rPr lang="en-US" sz="8306" b="1" spc="-299">
                <a:solidFill>
                  <a:srgbClr val="FFFFFF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TU ES</a:t>
            </a:r>
            <a:r>
              <a:rPr lang="en-US" sz="8306" b="1" spc="-299">
                <a:solidFill>
                  <a:srgbClr val="006937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, IL EST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24837" y="3410425"/>
            <a:ext cx="10857772" cy="2421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7281"/>
              </a:lnSpc>
            </a:pPr>
            <a:r>
              <a:rPr lang="en-US" sz="16616" b="1">
                <a:solidFill>
                  <a:srgbClr val="006937"/>
                </a:solidFill>
                <a:latin typeface="Poppins Heavy"/>
                <a:ea typeface="Poppins Heavy"/>
                <a:cs typeface="Poppins Heavy"/>
                <a:sym typeface="Poppins Heavy"/>
              </a:rPr>
              <a:t>D     NNEUR</a:t>
            </a:r>
          </a:p>
        </p:txBody>
      </p:sp>
      <p:sp>
        <p:nvSpPr>
          <p:cNvPr id="14" name="Freeform 14"/>
          <p:cNvSpPr/>
          <p:nvPr/>
        </p:nvSpPr>
        <p:spPr>
          <a:xfrm>
            <a:off x="7685077" y="9363945"/>
            <a:ext cx="1868961" cy="630800"/>
          </a:xfrm>
          <a:custGeom>
            <a:avLst/>
            <a:gdLst/>
            <a:ahLst/>
            <a:cxnLst/>
            <a:rect l="l" t="t" r="r" b="b"/>
            <a:pathLst>
              <a:path w="1868961" h="630800">
                <a:moveTo>
                  <a:pt x="0" y="0"/>
                </a:moveTo>
                <a:lnTo>
                  <a:pt x="1868962" y="0"/>
                </a:lnTo>
                <a:lnTo>
                  <a:pt x="1868962" y="630800"/>
                </a:lnTo>
                <a:lnTo>
                  <a:pt x="0" y="6308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5537" t="-38028" b="-46824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5" name="Freeform 15"/>
          <p:cNvSpPr/>
          <p:nvPr/>
        </p:nvSpPr>
        <p:spPr>
          <a:xfrm>
            <a:off x="9554039" y="9444987"/>
            <a:ext cx="2891953" cy="439628"/>
          </a:xfrm>
          <a:custGeom>
            <a:avLst/>
            <a:gdLst/>
            <a:ahLst/>
            <a:cxnLst/>
            <a:rect l="l" t="t" r="r" b="b"/>
            <a:pathLst>
              <a:path w="2891953" h="439628">
                <a:moveTo>
                  <a:pt x="0" y="0"/>
                </a:moveTo>
                <a:lnTo>
                  <a:pt x="2891952" y="0"/>
                </a:lnTo>
                <a:lnTo>
                  <a:pt x="2891952" y="439628"/>
                </a:lnTo>
                <a:lnTo>
                  <a:pt x="0" y="43962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8240" t="-157409" r="-8585" b="-142210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6" name="Freeform 16"/>
          <p:cNvSpPr/>
          <p:nvPr/>
        </p:nvSpPr>
        <p:spPr>
          <a:xfrm>
            <a:off x="12604206" y="9402281"/>
            <a:ext cx="1828752" cy="482333"/>
          </a:xfrm>
          <a:custGeom>
            <a:avLst/>
            <a:gdLst/>
            <a:ahLst/>
            <a:cxnLst/>
            <a:rect l="l" t="t" r="r" b="b"/>
            <a:pathLst>
              <a:path w="1828752" h="482333">
                <a:moveTo>
                  <a:pt x="0" y="0"/>
                </a:moveTo>
                <a:lnTo>
                  <a:pt x="1828752" y="0"/>
                </a:lnTo>
                <a:lnTo>
                  <a:pt x="1828752" y="482334"/>
                </a:lnTo>
                <a:lnTo>
                  <a:pt x="0" y="48233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17" name="Group 17"/>
          <p:cNvGrpSpPr/>
          <p:nvPr/>
        </p:nvGrpSpPr>
        <p:grpSpPr>
          <a:xfrm>
            <a:off x="5959113" y="-167888"/>
            <a:ext cx="6208447" cy="1719733"/>
            <a:chOff x="0" y="0"/>
            <a:chExt cx="1201592" cy="33284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201592" cy="332840"/>
            </a:xfrm>
            <a:custGeom>
              <a:avLst/>
              <a:gdLst/>
              <a:ahLst/>
              <a:cxnLst/>
              <a:rect l="l" t="t" r="r" b="b"/>
              <a:pathLst>
                <a:path w="1201592" h="332840">
                  <a:moveTo>
                    <a:pt x="30188" y="0"/>
                  </a:moveTo>
                  <a:lnTo>
                    <a:pt x="1171404" y="0"/>
                  </a:lnTo>
                  <a:cubicBezTo>
                    <a:pt x="1188076" y="0"/>
                    <a:pt x="1201592" y="13516"/>
                    <a:pt x="1201592" y="30188"/>
                  </a:cubicBezTo>
                  <a:lnTo>
                    <a:pt x="1201592" y="302652"/>
                  </a:lnTo>
                  <a:cubicBezTo>
                    <a:pt x="1201592" y="310658"/>
                    <a:pt x="1198411" y="318336"/>
                    <a:pt x="1192750" y="323998"/>
                  </a:cubicBezTo>
                  <a:cubicBezTo>
                    <a:pt x="1187088" y="329659"/>
                    <a:pt x="1179410" y="332840"/>
                    <a:pt x="1171404" y="332840"/>
                  </a:cubicBezTo>
                  <a:lnTo>
                    <a:pt x="30188" y="332840"/>
                  </a:lnTo>
                  <a:cubicBezTo>
                    <a:pt x="22182" y="332840"/>
                    <a:pt x="14503" y="329659"/>
                    <a:pt x="8842" y="323998"/>
                  </a:cubicBezTo>
                  <a:cubicBezTo>
                    <a:pt x="3181" y="318336"/>
                    <a:pt x="0" y="310658"/>
                    <a:pt x="0" y="302652"/>
                  </a:cubicBezTo>
                  <a:lnTo>
                    <a:pt x="0" y="30188"/>
                  </a:lnTo>
                  <a:cubicBezTo>
                    <a:pt x="0" y="22182"/>
                    <a:pt x="3181" y="14503"/>
                    <a:pt x="8842" y="8842"/>
                  </a:cubicBezTo>
                  <a:cubicBezTo>
                    <a:pt x="14503" y="3181"/>
                    <a:pt x="22182" y="0"/>
                    <a:pt x="30188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9525"/>
              <a:ext cx="1201592" cy="323315"/>
            </a:xfrm>
            <a:prstGeom prst="rect">
              <a:avLst/>
            </a:prstGeom>
          </p:spPr>
          <p:txBody>
            <a:bodyPr lIns="33238" tIns="33238" rIns="33238" bIns="33238" rtlCol="0" anchor="ctr"/>
            <a:lstStyle/>
            <a:p>
              <a:pPr algn="ctr">
                <a:lnSpc>
                  <a:spcPts val="773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>
            <a:off x="9540359" y="158015"/>
            <a:ext cx="1936166" cy="596599"/>
          </a:xfrm>
          <a:custGeom>
            <a:avLst/>
            <a:gdLst/>
            <a:ahLst/>
            <a:cxnLst/>
            <a:rect l="l" t="t" r="r" b="b"/>
            <a:pathLst>
              <a:path w="1936166" h="596599">
                <a:moveTo>
                  <a:pt x="0" y="0"/>
                </a:moveTo>
                <a:lnTo>
                  <a:pt x="1936167" y="0"/>
                </a:lnTo>
                <a:lnTo>
                  <a:pt x="1936167" y="596599"/>
                </a:lnTo>
                <a:lnTo>
                  <a:pt x="0" y="59659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10704" b="-14781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1" name="Freeform 21"/>
          <p:cNvSpPr/>
          <p:nvPr/>
        </p:nvSpPr>
        <p:spPr>
          <a:xfrm>
            <a:off x="6393270" y="240191"/>
            <a:ext cx="2227481" cy="448281"/>
          </a:xfrm>
          <a:custGeom>
            <a:avLst/>
            <a:gdLst/>
            <a:ahLst/>
            <a:cxnLst/>
            <a:rect l="l" t="t" r="r" b="b"/>
            <a:pathLst>
              <a:path w="2227481" h="448281">
                <a:moveTo>
                  <a:pt x="0" y="0"/>
                </a:moveTo>
                <a:lnTo>
                  <a:pt x="2227482" y="0"/>
                </a:lnTo>
                <a:lnTo>
                  <a:pt x="2227482" y="448281"/>
                </a:lnTo>
                <a:lnTo>
                  <a:pt x="0" y="44828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2" name="Freeform 22"/>
          <p:cNvSpPr/>
          <p:nvPr/>
        </p:nvSpPr>
        <p:spPr>
          <a:xfrm>
            <a:off x="6169553" y="829289"/>
            <a:ext cx="5787566" cy="72345"/>
          </a:xfrm>
          <a:custGeom>
            <a:avLst/>
            <a:gdLst/>
            <a:ahLst/>
            <a:cxnLst/>
            <a:rect l="l" t="t" r="r" b="b"/>
            <a:pathLst>
              <a:path w="5787566" h="72345">
                <a:moveTo>
                  <a:pt x="0" y="0"/>
                </a:moveTo>
                <a:lnTo>
                  <a:pt x="5787567" y="0"/>
                </a:lnTo>
                <a:lnTo>
                  <a:pt x="5787567" y="72345"/>
                </a:lnTo>
                <a:lnTo>
                  <a:pt x="0" y="7234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3" name="TextBox 23"/>
          <p:cNvSpPr txBox="1"/>
          <p:nvPr/>
        </p:nvSpPr>
        <p:spPr>
          <a:xfrm>
            <a:off x="6550625" y="1022997"/>
            <a:ext cx="4967843" cy="468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34"/>
              </a:lnSpc>
            </a:pPr>
            <a:r>
              <a:rPr lang="en-US" sz="3334" spc="-133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présentent la conférence 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8867674" y="169679"/>
            <a:ext cx="417789" cy="6113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52"/>
              </a:lnSpc>
            </a:pPr>
            <a:r>
              <a:rPr lang="en-US" sz="4352" spc="-174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&amp;</a:t>
            </a:r>
          </a:p>
        </p:txBody>
      </p:sp>
      <p:sp>
        <p:nvSpPr>
          <p:cNvPr id="25" name="Freeform 25"/>
          <p:cNvSpPr/>
          <p:nvPr/>
        </p:nvSpPr>
        <p:spPr>
          <a:xfrm>
            <a:off x="14588230" y="9501220"/>
            <a:ext cx="1514766" cy="319478"/>
          </a:xfrm>
          <a:custGeom>
            <a:avLst/>
            <a:gdLst/>
            <a:ahLst/>
            <a:cxnLst/>
            <a:rect l="l" t="t" r="r" b="b"/>
            <a:pathLst>
              <a:path w="1514766" h="319478">
                <a:moveTo>
                  <a:pt x="0" y="0"/>
                </a:moveTo>
                <a:lnTo>
                  <a:pt x="1514766" y="0"/>
                </a:lnTo>
                <a:lnTo>
                  <a:pt x="1514766" y="319478"/>
                </a:lnTo>
                <a:lnTo>
                  <a:pt x="0" y="31947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6" name="Freeform 26"/>
          <p:cNvSpPr/>
          <p:nvPr/>
        </p:nvSpPr>
        <p:spPr>
          <a:xfrm>
            <a:off x="5414754" y="9385843"/>
            <a:ext cx="2044475" cy="587006"/>
          </a:xfrm>
          <a:custGeom>
            <a:avLst/>
            <a:gdLst/>
            <a:ahLst/>
            <a:cxnLst/>
            <a:rect l="l" t="t" r="r" b="b"/>
            <a:pathLst>
              <a:path w="2044475" h="587006">
                <a:moveTo>
                  <a:pt x="0" y="0"/>
                </a:moveTo>
                <a:lnTo>
                  <a:pt x="2044475" y="0"/>
                </a:lnTo>
                <a:lnTo>
                  <a:pt x="2044475" y="587005"/>
                </a:lnTo>
                <a:lnTo>
                  <a:pt x="0" y="587005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t="-124802" b="-123486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7" name="Freeform 27"/>
          <p:cNvSpPr/>
          <p:nvPr/>
        </p:nvSpPr>
        <p:spPr>
          <a:xfrm>
            <a:off x="2102251" y="3393041"/>
            <a:ext cx="1619328" cy="2272017"/>
          </a:xfrm>
          <a:custGeom>
            <a:avLst/>
            <a:gdLst/>
            <a:ahLst/>
            <a:cxnLst/>
            <a:rect l="l" t="t" r="r" b="b"/>
            <a:pathLst>
              <a:path w="1619328" h="2272017">
                <a:moveTo>
                  <a:pt x="0" y="0"/>
                </a:moveTo>
                <a:lnTo>
                  <a:pt x="1619328" y="0"/>
                </a:lnTo>
                <a:lnTo>
                  <a:pt x="1619328" y="2272016"/>
                </a:lnTo>
                <a:lnTo>
                  <a:pt x="0" y="22720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8" name="Freeform 28"/>
          <p:cNvSpPr/>
          <p:nvPr/>
        </p:nvSpPr>
        <p:spPr>
          <a:xfrm>
            <a:off x="16255396" y="9311760"/>
            <a:ext cx="1796489" cy="494396"/>
          </a:xfrm>
          <a:custGeom>
            <a:avLst/>
            <a:gdLst/>
            <a:ahLst/>
            <a:cxnLst/>
            <a:rect l="l" t="t" r="r" b="b"/>
            <a:pathLst>
              <a:path w="1796489" h="494396">
                <a:moveTo>
                  <a:pt x="0" y="0"/>
                </a:moveTo>
                <a:lnTo>
                  <a:pt x="1796489" y="0"/>
                </a:lnTo>
                <a:lnTo>
                  <a:pt x="1796489" y="494396"/>
                </a:lnTo>
                <a:lnTo>
                  <a:pt x="0" y="494396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530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9" name="TextBox 29"/>
          <p:cNvSpPr txBox="1"/>
          <p:nvPr/>
        </p:nvSpPr>
        <p:spPr>
          <a:xfrm>
            <a:off x="1739761" y="8957236"/>
            <a:ext cx="14808478" cy="3735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3"/>
              </a:lnSpc>
            </a:pPr>
            <a:r>
              <a:rPr lang="en-US" sz="2703" spc="-108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rPr>
              <a:t>UNE CAMPAGNE DE SENSIBILISATION ORGANISÉE PAR </a:t>
            </a:r>
            <a:r>
              <a:rPr lang="en-US" sz="2703" b="1" spc="-108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MPROVENCE ET L’AP-HM AVEC : 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5204023" y="8166768"/>
            <a:ext cx="7879953" cy="4475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77"/>
              </a:lnSpc>
            </a:pPr>
            <a:r>
              <a:rPr lang="en-US" sz="2626" b="1">
                <a:solidFill>
                  <a:srgbClr val="000000"/>
                </a:solidFill>
                <a:latin typeface="Gotham Heavy"/>
                <a:ea typeface="Gotham Heavy"/>
                <a:cs typeface="Gotham Heavy"/>
                <a:sym typeface="Gotham Heavy"/>
              </a:rPr>
              <a:t>“Donneurs d’organes, dites-le à vos proches !”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726499" y="5912707"/>
            <a:ext cx="10591332" cy="461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23"/>
              </a:lnSpc>
            </a:pPr>
            <a:r>
              <a:rPr lang="en-US" sz="3223" b="1" spc="-128">
                <a:solidFill>
                  <a:srgbClr val="00522B"/>
                </a:solidFill>
                <a:latin typeface="Poppins Bold"/>
                <a:ea typeface="Poppins Bold"/>
                <a:cs typeface="Poppins Bold"/>
                <a:sym typeface="Poppins Bold"/>
              </a:rPr>
              <a:t> Le don, comment ça marche ? Qui peut en bénéficier 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96750" y="156512"/>
            <a:ext cx="17917139" cy="9949246"/>
            <a:chOff x="0" y="0"/>
            <a:chExt cx="9813914" cy="544958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813913" cy="5449589"/>
            </a:xfrm>
            <a:custGeom>
              <a:avLst/>
              <a:gdLst/>
              <a:ahLst/>
              <a:cxnLst/>
              <a:rect l="l" t="t" r="r" b="b"/>
              <a:pathLst>
                <a:path w="9813913" h="5449589">
                  <a:moveTo>
                    <a:pt x="0" y="0"/>
                  </a:moveTo>
                  <a:lnTo>
                    <a:pt x="9813913" y="0"/>
                  </a:lnTo>
                  <a:lnTo>
                    <a:pt x="9813913" y="5449589"/>
                  </a:lnTo>
                  <a:lnTo>
                    <a:pt x="0" y="544958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9050"/>
              <a:ext cx="9813914" cy="5430539"/>
            </a:xfrm>
            <a:prstGeom prst="rect">
              <a:avLst/>
            </a:prstGeom>
          </p:spPr>
          <p:txBody>
            <a:bodyPr lIns="16619" tIns="16619" rIns="16619" bIns="16619" rtlCol="0" anchor="ctr"/>
            <a:lstStyle/>
            <a:p>
              <a:pPr algn="ctr">
                <a:lnSpc>
                  <a:spcPts val="846"/>
                </a:lnSpc>
              </a:pPr>
              <a:endParaRPr/>
            </a:p>
            <a:p>
              <a:pPr algn="ctr">
                <a:lnSpc>
                  <a:spcPts val="846"/>
                </a:lnSpc>
              </a:pPr>
              <a:endParaRPr/>
            </a:p>
            <a:p>
              <a:pPr algn="ctr">
                <a:lnSpc>
                  <a:spcPts val="846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95904" y="726883"/>
            <a:ext cx="16363396" cy="1053591"/>
            <a:chOff x="0" y="0"/>
            <a:chExt cx="21817861" cy="1404788"/>
          </a:xfrm>
        </p:grpSpPr>
        <p:sp>
          <p:nvSpPr>
            <p:cNvPr id="6" name="TextBox 6"/>
            <p:cNvSpPr txBox="1"/>
            <p:nvPr/>
          </p:nvSpPr>
          <p:spPr>
            <a:xfrm>
              <a:off x="2147385" y="57445"/>
              <a:ext cx="19670477" cy="11470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918"/>
                </a:lnSpc>
              </a:pPr>
              <a:r>
                <a:rPr lang="en-US" sz="4941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MARSEILLE S'ENGAGE POUR LE DON D'ORGANES </a:t>
              </a:r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0"/>
              <a:ext cx="1842344" cy="1404788"/>
            </a:xfrm>
            <a:custGeom>
              <a:avLst/>
              <a:gdLst/>
              <a:ahLst/>
              <a:cxnLst/>
              <a:rect l="l" t="t" r="r" b="b"/>
              <a:pathLst>
                <a:path w="1842344" h="1404788">
                  <a:moveTo>
                    <a:pt x="0" y="0"/>
                  </a:moveTo>
                  <a:lnTo>
                    <a:pt x="1842344" y="0"/>
                  </a:lnTo>
                  <a:lnTo>
                    <a:pt x="1842344" y="1404788"/>
                  </a:lnTo>
                  <a:lnTo>
                    <a:pt x="0" y="14047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8" name="Freeform 8"/>
          <p:cNvSpPr/>
          <p:nvPr/>
        </p:nvSpPr>
        <p:spPr>
          <a:xfrm>
            <a:off x="15061649" y="8856790"/>
            <a:ext cx="2606074" cy="803020"/>
          </a:xfrm>
          <a:custGeom>
            <a:avLst/>
            <a:gdLst/>
            <a:ahLst/>
            <a:cxnLst/>
            <a:rect l="l" t="t" r="r" b="b"/>
            <a:pathLst>
              <a:path w="2606074" h="803020">
                <a:moveTo>
                  <a:pt x="0" y="0"/>
                </a:moveTo>
                <a:lnTo>
                  <a:pt x="2606073" y="0"/>
                </a:lnTo>
                <a:lnTo>
                  <a:pt x="2606073" y="803020"/>
                </a:lnTo>
                <a:lnTo>
                  <a:pt x="0" y="8030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0704" b="-14781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Freeform 9"/>
          <p:cNvSpPr/>
          <p:nvPr/>
        </p:nvSpPr>
        <p:spPr>
          <a:xfrm>
            <a:off x="577303" y="8856790"/>
            <a:ext cx="2748765" cy="553189"/>
          </a:xfrm>
          <a:custGeom>
            <a:avLst/>
            <a:gdLst/>
            <a:ahLst/>
            <a:cxnLst/>
            <a:rect l="l" t="t" r="r" b="b"/>
            <a:pathLst>
              <a:path w="2748765" h="553189">
                <a:moveTo>
                  <a:pt x="0" y="0"/>
                </a:moveTo>
                <a:lnTo>
                  <a:pt x="2748766" y="0"/>
                </a:lnTo>
                <a:lnTo>
                  <a:pt x="2748766" y="553189"/>
                </a:lnTo>
                <a:lnTo>
                  <a:pt x="0" y="55318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10" name="Group 10"/>
          <p:cNvGrpSpPr/>
          <p:nvPr/>
        </p:nvGrpSpPr>
        <p:grpSpPr>
          <a:xfrm>
            <a:off x="1394738" y="2847769"/>
            <a:ext cx="3489843" cy="4941725"/>
            <a:chOff x="0" y="0"/>
            <a:chExt cx="812800" cy="115095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1150950"/>
            </a:xfrm>
            <a:custGeom>
              <a:avLst/>
              <a:gdLst/>
              <a:ahLst/>
              <a:cxnLst/>
              <a:rect l="l" t="t" r="r" b="b"/>
              <a:pathLst>
                <a:path w="812800" h="1150950">
                  <a:moveTo>
                    <a:pt x="44368" y="0"/>
                  </a:moveTo>
                  <a:lnTo>
                    <a:pt x="768432" y="0"/>
                  </a:lnTo>
                  <a:cubicBezTo>
                    <a:pt x="792936" y="0"/>
                    <a:pt x="812800" y="19864"/>
                    <a:pt x="812800" y="44368"/>
                  </a:cubicBezTo>
                  <a:lnTo>
                    <a:pt x="812800" y="1106581"/>
                  </a:lnTo>
                  <a:cubicBezTo>
                    <a:pt x="812800" y="1131085"/>
                    <a:pt x="792936" y="1150950"/>
                    <a:pt x="768432" y="1150950"/>
                  </a:cubicBezTo>
                  <a:lnTo>
                    <a:pt x="44368" y="1150950"/>
                  </a:lnTo>
                  <a:cubicBezTo>
                    <a:pt x="32601" y="1150950"/>
                    <a:pt x="21316" y="1146275"/>
                    <a:pt x="12995" y="1137955"/>
                  </a:cubicBezTo>
                  <a:cubicBezTo>
                    <a:pt x="4675" y="1129634"/>
                    <a:pt x="0" y="1118349"/>
                    <a:pt x="0" y="1106581"/>
                  </a:cubicBezTo>
                  <a:lnTo>
                    <a:pt x="0" y="44368"/>
                  </a:lnTo>
                  <a:cubicBezTo>
                    <a:pt x="0" y="19864"/>
                    <a:pt x="19864" y="0"/>
                    <a:pt x="44368" y="0"/>
                  </a:cubicBezTo>
                  <a:close/>
                </a:path>
              </a:pathLst>
            </a:custGeom>
            <a:blipFill>
              <a:blip r:embed="rId6"/>
              <a:stretch>
                <a:fillRect l="-115617" r="-115617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5197978" y="4332704"/>
            <a:ext cx="12469745" cy="1480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3"/>
              </a:lnSpc>
            </a:pPr>
            <a:r>
              <a:rPr lang="en-US" sz="4202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Pr</a:t>
            </a:r>
            <a:r>
              <a:rPr lang="en-US" sz="4202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Valérie MOAL</a:t>
            </a:r>
            <a:r>
              <a:rPr lang="en-US" sz="420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420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présidente</a:t>
            </a:r>
            <a:r>
              <a:rPr lang="en-US" sz="420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de la commission des transplantations de </a:t>
            </a:r>
            <a:r>
              <a:rPr lang="en-US" sz="4202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l'AP</a:t>
            </a:r>
            <a:r>
              <a:rPr lang="en-US" sz="4202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-HM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422767" y="8181973"/>
            <a:ext cx="3442465" cy="444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70"/>
              </a:lnSpc>
            </a:pPr>
            <a:r>
              <a:rPr lang="en-US" sz="2920" b="1" spc="-105">
                <a:solidFill>
                  <a:srgbClr val="006937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JE SUIS,</a:t>
            </a:r>
            <a:r>
              <a:rPr lang="en-US" sz="2920" b="1" spc="-105">
                <a:solidFill>
                  <a:srgbClr val="9AED95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 TU ES</a:t>
            </a:r>
            <a:r>
              <a:rPr lang="en-US" sz="2920" b="1" spc="-105">
                <a:solidFill>
                  <a:srgbClr val="006937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, IL EST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235305" y="8619006"/>
            <a:ext cx="3817391" cy="8500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075"/>
              </a:lnSpc>
            </a:pPr>
            <a:r>
              <a:rPr lang="en-US" sz="5842" b="1">
                <a:solidFill>
                  <a:srgbClr val="006937"/>
                </a:solidFill>
                <a:latin typeface="Poppins Heavy"/>
                <a:ea typeface="Poppins Heavy"/>
                <a:cs typeface="Poppins Heavy"/>
                <a:sym typeface="Poppins Heavy"/>
              </a:rPr>
              <a:t>D     NNEUR</a:t>
            </a:r>
          </a:p>
        </p:txBody>
      </p:sp>
      <p:sp>
        <p:nvSpPr>
          <p:cNvPr id="15" name="Freeform 15"/>
          <p:cNvSpPr/>
          <p:nvPr/>
        </p:nvSpPr>
        <p:spPr>
          <a:xfrm>
            <a:off x="7848600" y="8545684"/>
            <a:ext cx="569326" cy="798799"/>
          </a:xfrm>
          <a:custGeom>
            <a:avLst/>
            <a:gdLst/>
            <a:ahLst/>
            <a:cxnLst/>
            <a:rect l="l" t="t" r="r" b="b"/>
            <a:pathLst>
              <a:path w="569326" h="798799">
                <a:moveTo>
                  <a:pt x="0" y="0"/>
                </a:moveTo>
                <a:lnTo>
                  <a:pt x="569325" y="0"/>
                </a:lnTo>
                <a:lnTo>
                  <a:pt x="569325" y="798798"/>
                </a:lnTo>
                <a:lnTo>
                  <a:pt x="0" y="79879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6" name="TextBox 16"/>
          <p:cNvSpPr txBox="1"/>
          <p:nvPr/>
        </p:nvSpPr>
        <p:spPr>
          <a:xfrm>
            <a:off x="7282142" y="9487439"/>
            <a:ext cx="3723715" cy="172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33"/>
              </a:lnSpc>
            </a:pPr>
            <a:r>
              <a:rPr lang="en-US" sz="1133" b="1" spc="-45">
                <a:solidFill>
                  <a:srgbClr val="00522B"/>
                </a:solidFill>
                <a:latin typeface="Poppins Bold"/>
                <a:ea typeface="Poppins Bold"/>
                <a:cs typeface="Poppins Bold"/>
                <a:sym typeface="Poppins Bold"/>
              </a:rPr>
              <a:t> Le don, comment ça marche ? Qui peut en bénéficier ?</a:t>
            </a:r>
          </a:p>
        </p:txBody>
      </p:sp>
      <p:grpSp>
        <p:nvGrpSpPr>
          <p:cNvPr id="17" name="Group 2">
            <a:extLst>
              <a:ext uri="{FF2B5EF4-FFF2-40B4-BE49-F238E27FC236}">
                <a16:creationId xmlns:a16="http://schemas.microsoft.com/office/drawing/2014/main" id="{64AF0675-D0FC-88D9-FA79-7900AAA5874E}"/>
              </a:ext>
            </a:extLst>
          </p:cNvPr>
          <p:cNvGrpSpPr/>
          <p:nvPr/>
        </p:nvGrpSpPr>
        <p:grpSpPr>
          <a:xfrm>
            <a:off x="0" y="-70703"/>
            <a:ext cx="164969" cy="10357703"/>
            <a:chOff x="0" y="0"/>
            <a:chExt cx="43449" cy="2727955"/>
          </a:xfrm>
        </p:grpSpPr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id="{F39638D8-0D93-1A84-BC6A-A71C101E1DA7}"/>
                </a:ext>
              </a:extLst>
            </p:cNvPr>
            <p:cNvSpPr/>
            <p:nvPr/>
          </p:nvSpPr>
          <p:spPr>
            <a:xfrm>
              <a:off x="0" y="0"/>
              <a:ext cx="43449" cy="2727955"/>
            </a:xfrm>
            <a:custGeom>
              <a:avLst/>
              <a:gdLst/>
              <a:ahLst/>
              <a:cxnLst/>
              <a:rect l="l" t="t" r="r" b="b"/>
              <a:pathLst>
                <a:path w="43449" h="2727955">
                  <a:moveTo>
                    <a:pt x="0" y="0"/>
                  </a:moveTo>
                  <a:lnTo>
                    <a:pt x="43449" y="0"/>
                  </a:lnTo>
                  <a:lnTo>
                    <a:pt x="43449" y="2727955"/>
                  </a:lnTo>
                  <a:lnTo>
                    <a:pt x="0" y="2727955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9" name="TextBox 4">
              <a:extLst>
                <a:ext uri="{FF2B5EF4-FFF2-40B4-BE49-F238E27FC236}">
                  <a16:creationId xmlns:a16="http://schemas.microsoft.com/office/drawing/2014/main" id="{17011EF4-76F8-1F9E-8863-D3D083960CDF}"/>
                </a:ext>
              </a:extLst>
            </p:cNvPr>
            <p:cNvSpPr txBox="1"/>
            <p:nvPr/>
          </p:nvSpPr>
          <p:spPr>
            <a:xfrm>
              <a:off x="0" y="-47625"/>
              <a:ext cx="43449" cy="27755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grpSp>
        <p:nvGrpSpPr>
          <p:cNvPr id="20" name="Group 5">
            <a:extLst>
              <a:ext uri="{FF2B5EF4-FFF2-40B4-BE49-F238E27FC236}">
                <a16:creationId xmlns:a16="http://schemas.microsoft.com/office/drawing/2014/main" id="{6683270A-553D-CAB0-197E-80BB7A24B3DD}"/>
              </a:ext>
            </a:extLst>
          </p:cNvPr>
          <p:cNvGrpSpPr/>
          <p:nvPr/>
        </p:nvGrpSpPr>
        <p:grpSpPr>
          <a:xfrm rot="5400000">
            <a:off x="9096474" y="-9096474"/>
            <a:ext cx="164969" cy="18357916"/>
            <a:chOff x="0" y="0"/>
            <a:chExt cx="43449" cy="4835007"/>
          </a:xfrm>
        </p:grpSpPr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0B1C3710-51C8-8ED9-22CD-A19F602412DA}"/>
                </a:ext>
              </a:extLst>
            </p:cNvPr>
            <p:cNvSpPr/>
            <p:nvPr/>
          </p:nvSpPr>
          <p:spPr>
            <a:xfrm>
              <a:off x="0" y="0"/>
              <a:ext cx="43449" cy="4835007"/>
            </a:xfrm>
            <a:custGeom>
              <a:avLst/>
              <a:gdLst/>
              <a:ahLst/>
              <a:cxnLst/>
              <a:rect l="l" t="t" r="r" b="b"/>
              <a:pathLst>
                <a:path w="43449" h="4835007">
                  <a:moveTo>
                    <a:pt x="0" y="0"/>
                  </a:moveTo>
                  <a:lnTo>
                    <a:pt x="43449" y="0"/>
                  </a:lnTo>
                  <a:lnTo>
                    <a:pt x="43449" y="4835007"/>
                  </a:lnTo>
                  <a:lnTo>
                    <a:pt x="0" y="4835007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22" name="TextBox 7">
              <a:extLst>
                <a:ext uri="{FF2B5EF4-FFF2-40B4-BE49-F238E27FC236}">
                  <a16:creationId xmlns:a16="http://schemas.microsoft.com/office/drawing/2014/main" id="{55113B43-E359-02B0-8AD1-21051BF3481C}"/>
                </a:ext>
              </a:extLst>
            </p:cNvPr>
            <p:cNvSpPr txBox="1"/>
            <p:nvPr/>
          </p:nvSpPr>
          <p:spPr>
            <a:xfrm>
              <a:off x="0" y="-47625"/>
              <a:ext cx="43449" cy="48826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grpSp>
        <p:nvGrpSpPr>
          <p:cNvPr id="23" name="Group 8">
            <a:extLst>
              <a:ext uri="{FF2B5EF4-FFF2-40B4-BE49-F238E27FC236}">
                <a16:creationId xmlns:a16="http://schemas.microsoft.com/office/drawing/2014/main" id="{083D34F7-1D18-7076-5F30-D2CD51CA5D4A}"/>
              </a:ext>
            </a:extLst>
          </p:cNvPr>
          <p:cNvGrpSpPr/>
          <p:nvPr/>
        </p:nvGrpSpPr>
        <p:grpSpPr>
          <a:xfrm>
            <a:off x="18123031" y="0"/>
            <a:ext cx="164969" cy="10357703"/>
            <a:chOff x="0" y="0"/>
            <a:chExt cx="43449" cy="2727955"/>
          </a:xfrm>
        </p:grpSpPr>
        <p:sp>
          <p:nvSpPr>
            <p:cNvPr id="24" name="Freeform 9">
              <a:extLst>
                <a:ext uri="{FF2B5EF4-FFF2-40B4-BE49-F238E27FC236}">
                  <a16:creationId xmlns:a16="http://schemas.microsoft.com/office/drawing/2014/main" id="{A954C661-0F6A-5EFB-9597-C542B699D91B}"/>
                </a:ext>
              </a:extLst>
            </p:cNvPr>
            <p:cNvSpPr/>
            <p:nvPr/>
          </p:nvSpPr>
          <p:spPr>
            <a:xfrm>
              <a:off x="0" y="0"/>
              <a:ext cx="43449" cy="2727955"/>
            </a:xfrm>
            <a:custGeom>
              <a:avLst/>
              <a:gdLst/>
              <a:ahLst/>
              <a:cxnLst/>
              <a:rect l="l" t="t" r="r" b="b"/>
              <a:pathLst>
                <a:path w="43449" h="2727955">
                  <a:moveTo>
                    <a:pt x="0" y="0"/>
                  </a:moveTo>
                  <a:lnTo>
                    <a:pt x="43449" y="0"/>
                  </a:lnTo>
                  <a:lnTo>
                    <a:pt x="43449" y="2727955"/>
                  </a:lnTo>
                  <a:lnTo>
                    <a:pt x="0" y="2727955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25" name="TextBox 10">
              <a:extLst>
                <a:ext uri="{FF2B5EF4-FFF2-40B4-BE49-F238E27FC236}">
                  <a16:creationId xmlns:a16="http://schemas.microsoft.com/office/drawing/2014/main" id="{AFCB3698-BA24-8DBC-E148-DD895DFC7250}"/>
                </a:ext>
              </a:extLst>
            </p:cNvPr>
            <p:cNvSpPr txBox="1"/>
            <p:nvPr/>
          </p:nvSpPr>
          <p:spPr>
            <a:xfrm>
              <a:off x="0" y="-47625"/>
              <a:ext cx="43449" cy="27755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grpSp>
        <p:nvGrpSpPr>
          <p:cNvPr id="26" name="Group 11">
            <a:extLst>
              <a:ext uri="{FF2B5EF4-FFF2-40B4-BE49-F238E27FC236}">
                <a16:creationId xmlns:a16="http://schemas.microsoft.com/office/drawing/2014/main" id="{1A614D26-D8E0-CA2E-83F9-C46FC99EB015}"/>
              </a:ext>
            </a:extLst>
          </p:cNvPr>
          <p:cNvGrpSpPr/>
          <p:nvPr/>
        </p:nvGrpSpPr>
        <p:grpSpPr>
          <a:xfrm rot="5400000">
            <a:off x="8944074" y="1025558"/>
            <a:ext cx="164969" cy="18357916"/>
            <a:chOff x="0" y="0"/>
            <a:chExt cx="43449" cy="4835007"/>
          </a:xfrm>
        </p:grpSpPr>
        <p:sp>
          <p:nvSpPr>
            <p:cNvPr id="27" name="Freeform 12">
              <a:extLst>
                <a:ext uri="{FF2B5EF4-FFF2-40B4-BE49-F238E27FC236}">
                  <a16:creationId xmlns:a16="http://schemas.microsoft.com/office/drawing/2014/main" id="{B84916F4-5E55-7AE4-2088-2FF0553FFFCD}"/>
                </a:ext>
              </a:extLst>
            </p:cNvPr>
            <p:cNvSpPr/>
            <p:nvPr/>
          </p:nvSpPr>
          <p:spPr>
            <a:xfrm>
              <a:off x="0" y="0"/>
              <a:ext cx="43449" cy="4835007"/>
            </a:xfrm>
            <a:custGeom>
              <a:avLst/>
              <a:gdLst/>
              <a:ahLst/>
              <a:cxnLst/>
              <a:rect l="l" t="t" r="r" b="b"/>
              <a:pathLst>
                <a:path w="43449" h="4835007">
                  <a:moveTo>
                    <a:pt x="0" y="0"/>
                  </a:moveTo>
                  <a:lnTo>
                    <a:pt x="43449" y="0"/>
                  </a:lnTo>
                  <a:lnTo>
                    <a:pt x="43449" y="4835007"/>
                  </a:lnTo>
                  <a:lnTo>
                    <a:pt x="0" y="4835007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28" name="TextBox 13">
              <a:extLst>
                <a:ext uri="{FF2B5EF4-FFF2-40B4-BE49-F238E27FC236}">
                  <a16:creationId xmlns:a16="http://schemas.microsoft.com/office/drawing/2014/main" id="{C548E863-C062-167C-D87D-A7A8CC348FA6}"/>
                </a:ext>
              </a:extLst>
            </p:cNvPr>
            <p:cNvSpPr txBox="1"/>
            <p:nvPr/>
          </p:nvSpPr>
          <p:spPr>
            <a:xfrm>
              <a:off x="0" y="-47625"/>
              <a:ext cx="43449" cy="48826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96750" y="156512"/>
            <a:ext cx="17917139" cy="9949246"/>
            <a:chOff x="0" y="0"/>
            <a:chExt cx="9813914" cy="544958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813913" cy="5449589"/>
            </a:xfrm>
            <a:custGeom>
              <a:avLst/>
              <a:gdLst/>
              <a:ahLst/>
              <a:cxnLst/>
              <a:rect l="l" t="t" r="r" b="b"/>
              <a:pathLst>
                <a:path w="9813913" h="5449589">
                  <a:moveTo>
                    <a:pt x="0" y="0"/>
                  </a:moveTo>
                  <a:lnTo>
                    <a:pt x="9813913" y="0"/>
                  </a:lnTo>
                  <a:lnTo>
                    <a:pt x="9813913" y="5449589"/>
                  </a:lnTo>
                  <a:lnTo>
                    <a:pt x="0" y="544958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9050"/>
              <a:ext cx="9813914" cy="5430539"/>
            </a:xfrm>
            <a:prstGeom prst="rect">
              <a:avLst/>
            </a:prstGeom>
          </p:spPr>
          <p:txBody>
            <a:bodyPr lIns="16619" tIns="16619" rIns="16619" bIns="16619" rtlCol="0" anchor="ctr"/>
            <a:lstStyle/>
            <a:p>
              <a:pPr algn="ctr">
                <a:lnSpc>
                  <a:spcPts val="846"/>
                </a:lnSpc>
              </a:pPr>
              <a:endParaRPr/>
            </a:p>
            <a:p>
              <a:pPr algn="ctr">
                <a:lnSpc>
                  <a:spcPts val="846"/>
                </a:lnSpc>
              </a:pPr>
              <a:endParaRPr/>
            </a:p>
            <a:p>
              <a:pPr algn="ctr">
                <a:lnSpc>
                  <a:spcPts val="846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506442" y="786888"/>
            <a:ext cx="14752858" cy="1434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36"/>
              </a:lnSpc>
            </a:pPr>
            <a:r>
              <a:rPr lang="en-US" sz="4941" b="1" spc="-207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PROJECTION D'UN REPORTAGE SUR UNE GREFFE DE REIN À L'HÔPITAL DE LA CONCEPTION </a:t>
            </a:r>
          </a:p>
        </p:txBody>
      </p:sp>
      <p:sp>
        <p:nvSpPr>
          <p:cNvPr id="6" name="Freeform 6"/>
          <p:cNvSpPr/>
          <p:nvPr/>
        </p:nvSpPr>
        <p:spPr>
          <a:xfrm>
            <a:off x="847103" y="1028700"/>
            <a:ext cx="1381758" cy="1053591"/>
          </a:xfrm>
          <a:custGeom>
            <a:avLst/>
            <a:gdLst/>
            <a:ahLst/>
            <a:cxnLst/>
            <a:rect l="l" t="t" r="r" b="b"/>
            <a:pathLst>
              <a:path w="1381758" h="1053591">
                <a:moveTo>
                  <a:pt x="0" y="0"/>
                </a:moveTo>
                <a:lnTo>
                  <a:pt x="1381758" y="0"/>
                </a:lnTo>
                <a:lnTo>
                  <a:pt x="1381758" y="1053591"/>
                </a:lnTo>
                <a:lnTo>
                  <a:pt x="0" y="10535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15061649" y="8856790"/>
            <a:ext cx="2606074" cy="803020"/>
          </a:xfrm>
          <a:custGeom>
            <a:avLst/>
            <a:gdLst/>
            <a:ahLst/>
            <a:cxnLst/>
            <a:rect l="l" t="t" r="r" b="b"/>
            <a:pathLst>
              <a:path w="2606074" h="803020">
                <a:moveTo>
                  <a:pt x="0" y="0"/>
                </a:moveTo>
                <a:lnTo>
                  <a:pt x="2606073" y="0"/>
                </a:lnTo>
                <a:lnTo>
                  <a:pt x="2606073" y="803020"/>
                </a:lnTo>
                <a:lnTo>
                  <a:pt x="0" y="8030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0704" b="-14781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Freeform 8"/>
          <p:cNvSpPr/>
          <p:nvPr/>
        </p:nvSpPr>
        <p:spPr>
          <a:xfrm>
            <a:off x="577303" y="9069650"/>
            <a:ext cx="2748765" cy="553189"/>
          </a:xfrm>
          <a:custGeom>
            <a:avLst/>
            <a:gdLst/>
            <a:ahLst/>
            <a:cxnLst/>
            <a:rect l="l" t="t" r="r" b="b"/>
            <a:pathLst>
              <a:path w="2748765" h="553189">
                <a:moveTo>
                  <a:pt x="0" y="0"/>
                </a:moveTo>
                <a:lnTo>
                  <a:pt x="2748766" y="0"/>
                </a:lnTo>
                <a:lnTo>
                  <a:pt x="2748766" y="553189"/>
                </a:lnTo>
                <a:lnTo>
                  <a:pt x="0" y="55318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TextBox 9"/>
          <p:cNvSpPr txBox="1"/>
          <p:nvPr/>
        </p:nvSpPr>
        <p:spPr>
          <a:xfrm>
            <a:off x="5912021" y="4583372"/>
            <a:ext cx="10588464" cy="1493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3"/>
              </a:lnSpc>
            </a:pPr>
            <a:r>
              <a:rPr lang="en-US" sz="4202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Dr Véronique DELAPORTE, </a:t>
            </a:r>
            <a:r>
              <a:rPr lang="en-US" sz="4202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chirurgien urologue, AP-HM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422767" y="8181973"/>
            <a:ext cx="3442465" cy="444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70"/>
              </a:lnSpc>
            </a:pPr>
            <a:r>
              <a:rPr lang="en-US" sz="2920" b="1" spc="-105">
                <a:solidFill>
                  <a:srgbClr val="006937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JE SUIS,</a:t>
            </a:r>
            <a:r>
              <a:rPr lang="en-US" sz="2920" b="1" spc="-105">
                <a:solidFill>
                  <a:srgbClr val="9AED95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 TU ES</a:t>
            </a:r>
            <a:r>
              <a:rPr lang="en-US" sz="2920" b="1" spc="-105">
                <a:solidFill>
                  <a:srgbClr val="006937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, IL EST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235305" y="8619006"/>
            <a:ext cx="3817391" cy="8500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075"/>
              </a:lnSpc>
            </a:pPr>
            <a:r>
              <a:rPr lang="en-US" sz="5842" b="1">
                <a:solidFill>
                  <a:srgbClr val="006937"/>
                </a:solidFill>
                <a:latin typeface="Poppins Heavy"/>
                <a:ea typeface="Poppins Heavy"/>
                <a:cs typeface="Poppins Heavy"/>
                <a:sym typeface="Poppins Heavy"/>
              </a:rPr>
              <a:t>D     NNEUR</a:t>
            </a:r>
          </a:p>
        </p:txBody>
      </p:sp>
      <p:sp>
        <p:nvSpPr>
          <p:cNvPr id="12" name="Freeform 12"/>
          <p:cNvSpPr/>
          <p:nvPr/>
        </p:nvSpPr>
        <p:spPr>
          <a:xfrm>
            <a:off x="7848600" y="8545684"/>
            <a:ext cx="569326" cy="798799"/>
          </a:xfrm>
          <a:custGeom>
            <a:avLst/>
            <a:gdLst/>
            <a:ahLst/>
            <a:cxnLst/>
            <a:rect l="l" t="t" r="r" b="b"/>
            <a:pathLst>
              <a:path w="569326" h="798799">
                <a:moveTo>
                  <a:pt x="0" y="0"/>
                </a:moveTo>
                <a:lnTo>
                  <a:pt x="569325" y="0"/>
                </a:lnTo>
                <a:lnTo>
                  <a:pt x="569325" y="798798"/>
                </a:lnTo>
                <a:lnTo>
                  <a:pt x="0" y="7987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3" name="TextBox 13"/>
          <p:cNvSpPr txBox="1"/>
          <p:nvPr/>
        </p:nvSpPr>
        <p:spPr>
          <a:xfrm>
            <a:off x="7282142" y="9487439"/>
            <a:ext cx="3723715" cy="172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33"/>
              </a:lnSpc>
            </a:pPr>
            <a:r>
              <a:rPr lang="en-US" sz="1133" b="1" spc="-45">
                <a:solidFill>
                  <a:srgbClr val="00522B"/>
                </a:solidFill>
                <a:latin typeface="Poppins Bold"/>
                <a:ea typeface="Poppins Bold"/>
                <a:cs typeface="Poppins Bold"/>
                <a:sym typeface="Poppins Bold"/>
              </a:rPr>
              <a:t> Le don, comment ça marche ? Qui peut en bénéficier ?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394738" y="2847769"/>
            <a:ext cx="3489843" cy="4941725"/>
            <a:chOff x="0" y="0"/>
            <a:chExt cx="812800" cy="115095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1150950"/>
            </a:xfrm>
            <a:custGeom>
              <a:avLst/>
              <a:gdLst/>
              <a:ahLst/>
              <a:cxnLst/>
              <a:rect l="l" t="t" r="r" b="b"/>
              <a:pathLst>
                <a:path w="812800" h="1150950">
                  <a:moveTo>
                    <a:pt x="44368" y="0"/>
                  </a:moveTo>
                  <a:lnTo>
                    <a:pt x="768432" y="0"/>
                  </a:lnTo>
                  <a:cubicBezTo>
                    <a:pt x="792936" y="0"/>
                    <a:pt x="812800" y="19864"/>
                    <a:pt x="812800" y="44368"/>
                  </a:cubicBezTo>
                  <a:lnTo>
                    <a:pt x="812800" y="1106581"/>
                  </a:lnTo>
                  <a:cubicBezTo>
                    <a:pt x="812800" y="1131085"/>
                    <a:pt x="792936" y="1150950"/>
                    <a:pt x="768432" y="1150950"/>
                  </a:cubicBezTo>
                  <a:lnTo>
                    <a:pt x="44368" y="1150950"/>
                  </a:lnTo>
                  <a:cubicBezTo>
                    <a:pt x="32601" y="1150950"/>
                    <a:pt x="21316" y="1146275"/>
                    <a:pt x="12995" y="1137955"/>
                  </a:cubicBezTo>
                  <a:cubicBezTo>
                    <a:pt x="4675" y="1129634"/>
                    <a:pt x="0" y="1118349"/>
                    <a:pt x="0" y="1106581"/>
                  </a:cubicBezTo>
                  <a:lnTo>
                    <a:pt x="0" y="44368"/>
                  </a:lnTo>
                  <a:cubicBezTo>
                    <a:pt x="0" y="19864"/>
                    <a:pt x="19864" y="0"/>
                    <a:pt x="44368" y="0"/>
                  </a:cubicBezTo>
                  <a:close/>
                </a:path>
              </a:pathLst>
            </a:custGeom>
            <a:blipFill>
              <a:blip r:embed="rId8"/>
              <a:stretch>
                <a:fillRect l="-163780" r="-105279" b="-73318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6" name="Group 2">
            <a:extLst>
              <a:ext uri="{FF2B5EF4-FFF2-40B4-BE49-F238E27FC236}">
                <a16:creationId xmlns:a16="http://schemas.microsoft.com/office/drawing/2014/main" id="{E5C323FB-3322-43EF-84DA-18B0445EB8BB}"/>
              </a:ext>
            </a:extLst>
          </p:cNvPr>
          <p:cNvGrpSpPr/>
          <p:nvPr/>
        </p:nvGrpSpPr>
        <p:grpSpPr>
          <a:xfrm>
            <a:off x="0" y="-70703"/>
            <a:ext cx="164969" cy="10357703"/>
            <a:chOff x="0" y="0"/>
            <a:chExt cx="43449" cy="2727955"/>
          </a:xfrm>
        </p:grpSpPr>
        <p:sp>
          <p:nvSpPr>
            <p:cNvPr id="17" name="Freeform 3">
              <a:extLst>
                <a:ext uri="{FF2B5EF4-FFF2-40B4-BE49-F238E27FC236}">
                  <a16:creationId xmlns:a16="http://schemas.microsoft.com/office/drawing/2014/main" id="{D1EF81DD-A33F-11DC-9EB9-68217C7E75D1}"/>
                </a:ext>
              </a:extLst>
            </p:cNvPr>
            <p:cNvSpPr/>
            <p:nvPr/>
          </p:nvSpPr>
          <p:spPr>
            <a:xfrm>
              <a:off x="0" y="0"/>
              <a:ext cx="43449" cy="2727955"/>
            </a:xfrm>
            <a:custGeom>
              <a:avLst/>
              <a:gdLst/>
              <a:ahLst/>
              <a:cxnLst/>
              <a:rect l="l" t="t" r="r" b="b"/>
              <a:pathLst>
                <a:path w="43449" h="2727955">
                  <a:moveTo>
                    <a:pt x="0" y="0"/>
                  </a:moveTo>
                  <a:lnTo>
                    <a:pt x="43449" y="0"/>
                  </a:lnTo>
                  <a:lnTo>
                    <a:pt x="43449" y="2727955"/>
                  </a:lnTo>
                  <a:lnTo>
                    <a:pt x="0" y="2727955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8" name="TextBox 4">
              <a:extLst>
                <a:ext uri="{FF2B5EF4-FFF2-40B4-BE49-F238E27FC236}">
                  <a16:creationId xmlns:a16="http://schemas.microsoft.com/office/drawing/2014/main" id="{4A39916C-43ED-1369-0576-E81D8745F31F}"/>
                </a:ext>
              </a:extLst>
            </p:cNvPr>
            <p:cNvSpPr txBox="1"/>
            <p:nvPr/>
          </p:nvSpPr>
          <p:spPr>
            <a:xfrm>
              <a:off x="0" y="-47625"/>
              <a:ext cx="43449" cy="27755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grpSp>
        <p:nvGrpSpPr>
          <p:cNvPr id="19" name="Group 5">
            <a:extLst>
              <a:ext uri="{FF2B5EF4-FFF2-40B4-BE49-F238E27FC236}">
                <a16:creationId xmlns:a16="http://schemas.microsoft.com/office/drawing/2014/main" id="{68FA5CDA-8FC7-FFB8-4F91-0CA49EA2ED2F}"/>
              </a:ext>
            </a:extLst>
          </p:cNvPr>
          <p:cNvGrpSpPr/>
          <p:nvPr/>
        </p:nvGrpSpPr>
        <p:grpSpPr>
          <a:xfrm rot="5400000">
            <a:off x="9096474" y="-9096474"/>
            <a:ext cx="164969" cy="18357916"/>
            <a:chOff x="0" y="0"/>
            <a:chExt cx="43449" cy="4835007"/>
          </a:xfrm>
        </p:grpSpPr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526089C3-C4B0-1903-3DCA-502EB584303C}"/>
                </a:ext>
              </a:extLst>
            </p:cNvPr>
            <p:cNvSpPr/>
            <p:nvPr/>
          </p:nvSpPr>
          <p:spPr>
            <a:xfrm>
              <a:off x="0" y="0"/>
              <a:ext cx="43449" cy="4835007"/>
            </a:xfrm>
            <a:custGeom>
              <a:avLst/>
              <a:gdLst/>
              <a:ahLst/>
              <a:cxnLst/>
              <a:rect l="l" t="t" r="r" b="b"/>
              <a:pathLst>
                <a:path w="43449" h="4835007">
                  <a:moveTo>
                    <a:pt x="0" y="0"/>
                  </a:moveTo>
                  <a:lnTo>
                    <a:pt x="43449" y="0"/>
                  </a:lnTo>
                  <a:lnTo>
                    <a:pt x="43449" y="4835007"/>
                  </a:lnTo>
                  <a:lnTo>
                    <a:pt x="0" y="4835007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21" name="TextBox 7">
              <a:extLst>
                <a:ext uri="{FF2B5EF4-FFF2-40B4-BE49-F238E27FC236}">
                  <a16:creationId xmlns:a16="http://schemas.microsoft.com/office/drawing/2014/main" id="{A8BFC744-0B80-8429-C2CF-7A6A1EEDAF55}"/>
                </a:ext>
              </a:extLst>
            </p:cNvPr>
            <p:cNvSpPr txBox="1"/>
            <p:nvPr/>
          </p:nvSpPr>
          <p:spPr>
            <a:xfrm>
              <a:off x="0" y="-47625"/>
              <a:ext cx="43449" cy="48826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grpSp>
        <p:nvGrpSpPr>
          <p:cNvPr id="22" name="Group 8">
            <a:extLst>
              <a:ext uri="{FF2B5EF4-FFF2-40B4-BE49-F238E27FC236}">
                <a16:creationId xmlns:a16="http://schemas.microsoft.com/office/drawing/2014/main" id="{B5B4370C-C9DD-8D41-ABFE-508546D4683F}"/>
              </a:ext>
            </a:extLst>
          </p:cNvPr>
          <p:cNvGrpSpPr/>
          <p:nvPr/>
        </p:nvGrpSpPr>
        <p:grpSpPr>
          <a:xfrm>
            <a:off x="18123031" y="0"/>
            <a:ext cx="164969" cy="10357703"/>
            <a:chOff x="0" y="0"/>
            <a:chExt cx="43449" cy="2727955"/>
          </a:xfrm>
        </p:grpSpPr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2AA4637B-8886-39CF-23F7-2BF1F2422494}"/>
                </a:ext>
              </a:extLst>
            </p:cNvPr>
            <p:cNvSpPr/>
            <p:nvPr/>
          </p:nvSpPr>
          <p:spPr>
            <a:xfrm>
              <a:off x="0" y="0"/>
              <a:ext cx="43449" cy="2727955"/>
            </a:xfrm>
            <a:custGeom>
              <a:avLst/>
              <a:gdLst/>
              <a:ahLst/>
              <a:cxnLst/>
              <a:rect l="l" t="t" r="r" b="b"/>
              <a:pathLst>
                <a:path w="43449" h="2727955">
                  <a:moveTo>
                    <a:pt x="0" y="0"/>
                  </a:moveTo>
                  <a:lnTo>
                    <a:pt x="43449" y="0"/>
                  </a:lnTo>
                  <a:lnTo>
                    <a:pt x="43449" y="2727955"/>
                  </a:lnTo>
                  <a:lnTo>
                    <a:pt x="0" y="2727955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24" name="TextBox 10">
              <a:extLst>
                <a:ext uri="{FF2B5EF4-FFF2-40B4-BE49-F238E27FC236}">
                  <a16:creationId xmlns:a16="http://schemas.microsoft.com/office/drawing/2014/main" id="{A921D8AA-B40E-A0A9-C3A2-C0090475D734}"/>
                </a:ext>
              </a:extLst>
            </p:cNvPr>
            <p:cNvSpPr txBox="1"/>
            <p:nvPr/>
          </p:nvSpPr>
          <p:spPr>
            <a:xfrm>
              <a:off x="0" y="-47625"/>
              <a:ext cx="43449" cy="27755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  <p:grpSp>
        <p:nvGrpSpPr>
          <p:cNvPr id="25" name="Group 11">
            <a:extLst>
              <a:ext uri="{FF2B5EF4-FFF2-40B4-BE49-F238E27FC236}">
                <a16:creationId xmlns:a16="http://schemas.microsoft.com/office/drawing/2014/main" id="{FFB75872-BD52-3DDC-B542-6682A261A78B}"/>
              </a:ext>
            </a:extLst>
          </p:cNvPr>
          <p:cNvGrpSpPr/>
          <p:nvPr/>
        </p:nvGrpSpPr>
        <p:grpSpPr>
          <a:xfrm rot="5400000">
            <a:off x="8944074" y="1025558"/>
            <a:ext cx="164969" cy="18357916"/>
            <a:chOff x="0" y="0"/>
            <a:chExt cx="43449" cy="4835007"/>
          </a:xfrm>
        </p:grpSpPr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id="{23122EAD-E7F8-CF63-3126-1C60FA97C7C0}"/>
                </a:ext>
              </a:extLst>
            </p:cNvPr>
            <p:cNvSpPr/>
            <p:nvPr/>
          </p:nvSpPr>
          <p:spPr>
            <a:xfrm>
              <a:off x="0" y="0"/>
              <a:ext cx="43449" cy="4835007"/>
            </a:xfrm>
            <a:custGeom>
              <a:avLst/>
              <a:gdLst/>
              <a:ahLst/>
              <a:cxnLst/>
              <a:rect l="l" t="t" r="r" b="b"/>
              <a:pathLst>
                <a:path w="43449" h="4835007">
                  <a:moveTo>
                    <a:pt x="0" y="0"/>
                  </a:moveTo>
                  <a:lnTo>
                    <a:pt x="43449" y="0"/>
                  </a:lnTo>
                  <a:lnTo>
                    <a:pt x="43449" y="4835007"/>
                  </a:lnTo>
                  <a:lnTo>
                    <a:pt x="0" y="4835007"/>
                  </a:lnTo>
                  <a:close/>
                </a:path>
              </a:pathLst>
            </a:custGeom>
            <a:solidFill>
              <a:srgbClr val="9AED9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27" name="TextBox 13">
              <a:extLst>
                <a:ext uri="{FF2B5EF4-FFF2-40B4-BE49-F238E27FC236}">
                  <a16:creationId xmlns:a16="http://schemas.microsoft.com/office/drawing/2014/main" id="{EBEB0DDA-5576-8CF1-F051-02BCDD880020}"/>
                </a:ext>
              </a:extLst>
            </p:cNvPr>
            <p:cNvSpPr txBox="1"/>
            <p:nvPr/>
          </p:nvSpPr>
          <p:spPr>
            <a:xfrm>
              <a:off x="0" y="-47625"/>
              <a:ext cx="43449" cy="48826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77"/>
                </a:lnSpc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ED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5431" y="168877"/>
            <a:ext cx="17917139" cy="9949246"/>
            <a:chOff x="0" y="0"/>
            <a:chExt cx="9813914" cy="544958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813913" cy="5449589"/>
            </a:xfrm>
            <a:custGeom>
              <a:avLst/>
              <a:gdLst/>
              <a:ahLst/>
              <a:cxnLst/>
              <a:rect l="l" t="t" r="r" b="b"/>
              <a:pathLst>
                <a:path w="9813913" h="5449589">
                  <a:moveTo>
                    <a:pt x="0" y="0"/>
                  </a:moveTo>
                  <a:lnTo>
                    <a:pt x="9813913" y="0"/>
                  </a:lnTo>
                  <a:lnTo>
                    <a:pt x="9813913" y="5449589"/>
                  </a:lnTo>
                  <a:lnTo>
                    <a:pt x="0" y="544958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9050"/>
              <a:ext cx="9813914" cy="5430539"/>
            </a:xfrm>
            <a:prstGeom prst="rect">
              <a:avLst/>
            </a:prstGeom>
          </p:spPr>
          <p:txBody>
            <a:bodyPr lIns="16619" tIns="16619" rIns="16619" bIns="16619" rtlCol="0" anchor="ctr"/>
            <a:lstStyle/>
            <a:p>
              <a:pPr algn="ctr">
                <a:lnSpc>
                  <a:spcPts val="846"/>
                </a:lnSpc>
              </a:pPr>
              <a:endParaRPr/>
            </a:p>
            <a:p>
              <a:pPr algn="ctr">
                <a:lnSpc>
                  <a:spcPts val="846"/>
                </a:lnSpc>
              </a:pPr>
              <a:endParaRPr/>
            </a:p>
            <a:p>
              <a:pPr algn="ctr">
                <a:lnSpc>
                  <a:spcPts val="846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838200" y="806791"/>
            <a:ext cx="1381758" cy="1053591"/>
          </a:xfrm>
          <a:custGeom>
            <a:avLst/>
            <a:gdLst/>
            <a:ahLst/>
            <a:cxnLst/>
            <a:rect l="l" t="t" r="r" b="b"/>
            <a:pathLst>
              <a:path w="1381758" h="1053591">
                <a:moveTo>
                  <a:pt x="0" y="0"/>
                </a:moveTo>
                <a:lnTo>
                  <a:pt x="1381758" y="0"/>
                </a:lnTo>
                <a:lnTo>
                  <a:pt x="1381758" y="1053591"/>
                </a:lnTo>
                <a:lnTo>
                  <a:pt x="0" y="10535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15061649" y="8856790"/>
            <a:ext cx="2606074" cy="803020"/>
          </a:xfrm>
          <a:custGeom>
            <a:avLst/>
            <a:gdLst/>
            <a:ahLst/>
            <a:cxnLst/>
            <a:rect l="l" t="t" r="r" b="b"/>
            <a:pathLst>
              <a:path w="2606074" h="803020">
                <a:moveTo>
                  <a:pt x="0" y="0"/>
                </a:moveTo>
                <a:lnTo>
                  <a:pt x="2606073" y="0"/>
                </a:lnTo>
                <a:lnTo>
                  <a:pt x="2606073" y="803020"/>
                </a:lnTo>
                <a:lnTo>
                  <a:pt x="0" y="8030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0704" b="-14781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577303" y="9069650"/>
            <a:ext cx="2748765" cy="553189"/>
          </a:xfrm>
          <a:custGeom>
            <a:avLst/>
            <a:gdLst/>
            <a:ahLst/>
            <a:cxnLst/>
            <a:rect l="l" t="t" r="r" b="b"/>
            <a:pathLst>
              <a:path w="2748765" h="553189">
                <a:moveTo>
                  <a:pt x="0" y="0"/>
                </a:moveTo>
                <a:lnTo>
                  <a:pt x="2748766" y="0"/>
                </a:lnTo>
                <a:lnTo>
                  <a:pt x="2748766" y="553189"/>
                </a:lnTo>
                <a:lnTo>
                  <a:pt x="0" y="55318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8" name="TextBox 8"/>
          <p:cNvSpPr txBox="1"/>
          <p:nvPr/>
        </p:nvSpPr>
        <p:spPr>
          <a:xfrm>
            <a:off x="7422767" y="8181973"/>
            <a:ext cx="3442465" cy="444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70"/>
              </a:lnSpc>
            </a:pPr>
            <a:r>
              <a:rPr lang="en-US" sz="2920" b="1" spc="-105">
                <a:solidFill>
                  <a:srgbClr val="006937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JE SUIS,</a:t>
            </a:r>
            <a:r>
              <a:rPr lang="en-US" sz="2920" b="1" spc="-105">
                <a:solidFill>
                  <a:srgbClr val="9AED95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 TU ES</a:t>
            </a:r>
            <a:r>
              <a:rPr lang="en-US" sz="2920" b="1" spc="-105">
                <a:solidFill>
                  <a:srgbClr val="006937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, IL EST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235305" y="8619006"/>
            <a:ext cx="3817391" cy="8500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075"/>
              </a:lnSpc>
            </a:pPr>
            <a:r>
              <a:rPr lang="en-US" sz="5842" b="1">
                <a:solidFill>
                  <a:srgbClr val="006937"/>
                </a:solidFill>
                <a:latin typeface="Poppins Heavy"/>
                <a:ea typeface="Poppins Heavy"/>
                <a:cs typeface="Poppins Heavy"/>
                <a:sym typeface="Poppins Heavy"/>
              </a:rPr>
              <a:t>D     NNEUR</a:t>
            </a:r>
          </a:p>
        </p:txBody>
      </p:sp>
      <p:sp>
        <p:nvSpPr>
          <p:cNvPr id="10" name="Freeform 10"/>
          <p:cNvSpPr/>
          <p:nvPr/>
        </p:nvSpPr>
        <p:spPr>
          <a:xfrm>
            <a:off x="7802667" y="8670251"/>
            <a:ext cx="569326" cy="798799"/>
          </a:xfrm>
          <a:custGeom>
            <a:avLst/>
            <a:gdLst/>
            <a:ahLst/>
            <a:cxnLst/>
            <a:rect l="l" t="t" r="r" b="b"/>
            <a:pathLst>
              <a:path w="569326" h="798799">
                <a:moveTo>
                  <a:pt x="0" y="0"/>
                </a:moveTo>
                <a:lnTo>
                  <a:pt x="569325" y="0"/>
                </a:lnTo>
                <a:lnTo>
                  <a:pt x="569325" y="798798"/>
                </a:lnTo>
                <a:lnTo>
                  <a:pt x="0" y="7987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>
          <a:xfrm>
            <a:off x="1377832" y="3221762"/>
            <a:ext cx="5933007" cy="3959700"/>
          </a:xfrm>
          <a:custGeom>
            <a:avLst/>
            <a:gdLst/>
            <a:ahLst/>
            <a:cxnLst/>
            <a:rect l="l" t="t" r="r" b="b"/>
            <a:pathLst>
              <a:path w="5933007" h="3959700">
                <a:moveTo>
                  <a:pt x="0" y="0"/>
                </a:moveTo>
                <a:lnTo>
                  <a:pt x="5933008" y="0"/>
                </a:lnTo>
                <a:lnTo>
                  <a:pt x="5933008" y="3959700"/>
                </a:lnTo>
                <a:lnTo>
                  <a:pt x="0" y="39597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7546" t="-51979" r="-49383" b="-24372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2" name="TextBox 12"/>
          <p:cNvSpPr txBox="1"/>
          <p:nvPr/>
        </p:nvSpPr>
        <p:spPr>
          <a:xfrm>
            <a:off x="2506442" y="786888"/>
            <a:ext cx="14752858" cy="1434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36"/>
              </a:lnSpc>
            </a:pPr>
            <a:r>
              <a:rPr lang="en-US" sz="4941" b="1" spc="-207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LES JEUNES SONT-ILS FAVORABLES AU DON D'ORGANES ?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690739" y="4525337"/>
            <a:ext cx="8881684" cy="1314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2"/>
              </a:lnSpc>
            </a:pPr>
            <a:r>
              <a:rPr lang="en-US" sz="4202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Des </a:t>
            </a:r>
            <a:r>
              <a:rPr lang="en-US" sz="4202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élèves</a:t>
            </a:r>
            <a:r>
              <a:rPr lang="en-US" sz="4202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du Lycée St-Charles Camas </a:t>
            </a:r>
            <a:r>
              <a:rPr lang="en-US" sz="4202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dévoilent</a:t>
            </a:r>
            <a:r>
              <a:rPr lang="en-US" sz="4202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4202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leur</a:t>
            </a:r>
            <a:r>
              <a:rPr lang="en-US" sz="4202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4202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enquête</a:t>
            </a:r>
            <a:endParaRPr lang="en-US" sz="4202" b="1" dirty="0">
              <a:solidFill>
                <a:srgbClr val="000000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7282142" y="9487439"/>
            <a:ext cx="3723715" cy="172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33"/>
              </a:lnSpc>
            </a:pPr>
            <a:r>
              <a:rPr lang="en-US" sz="1133" b="1" spc="-45">
                <a:solidFill>
                  <a:srgbClr val="00522B"/>
                </a:solidFill>
                <a:latin typeface="Poppins Bold"/>
                <a:ea typeface="Poppins Bold"/>
                <a:cs typeface="Poppins Bold"/>
                <a:sym typeface="Poppins Bold"/>
              </a:rPr>
              <a:t> Le don, comment ça marche ? Qui peut en bénéficier 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085"/>
            <a:ext cx="18288000" cy="10282830"/>
          </a:xfrm>
          <a:custGeom>
            <a:avLst/>
            <a:gdLst/>
            <a:ahLst/>
            <a:cxnLst/>
            <a:rect l="l" t="t" r="r" b="b"/>
            <a:pathLst>
              <a:path w="18288000" h="10282830">
                <a:moveTo>
                  <a:pt x="0" y="0"/>
                </a:moveTo>
                <a:lnTo>
                  <a:pt x="18288000" y="0"/>
                </a:lnTo>
                <a:lnTo>
                  <a:pt x="18288000" y="10282830"/>
                </a:lnTo>
                <a:lnTo>
                  <a:pt x="0" y="102828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085"/>
            <a:ext cx="18288000" cy="10282830"/>
          </a:xfrm>
          <a:custGeom>
            <a:avLst/>
            <a:gdLst/>
            <a:ahLst/>
            <a:cxnLst/>
            <a:rect l="l" t="t" r="r" b="b"/>
            <a:pathLst>
              <a:path w="18288000" h="10282830">
                <a:moveTo>
                  <a:pt x="0" y="0"/>
                </a:moveTo>
                <a:lnTo>
                  <a:pt x="18288000" y="0"/>
                </a:lnTo>
                <a:lnTo>
                  <a:pt x="18288000" y="10282830"/>
                </a:lnTo>
                <a:lnTo>
                  <a:pt x="0" y="102828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085"/>
            <a:ext cx="18288000" cy="10282830"/>
          </a:xfrm>
          <a:custGeom>
            <a:avLst/>
            <a:gdLst/>
            <a:ahLst/>
            <a:cxnLst/>
            <a:rect l="l" t="t" r="r" b="b"/>
            <a:pathLst>
              <a:path w="18288000" h="10282830">
                <a:moveTo>
                  <a:pt x="0" y="0"/>
                </a:moveTo>
                <a:lnTo>
                  <a:pt x="18288000" y="0"/>
                </a:lnTo>
                <a:lnTo>
                  <a:pt x="18288000" y="10282830"/>
                </a:lnTo>
                <a:lnTo>
                  <a:pt x="0" y="102828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452</TotalTime>
  <Words>1687</Words>
  <Application>Microsoft Office PowerPoint</Application>
  <PresentationFormat>Personnalisé</PresentationFormat>
  <Paragraphs>259</Paragraphs>
  <Slides>39</Slides>
  <Notes>6</Notes>
  <HiddenSlides>0</HiddenSlides>
  <MMClips>0</MMClips>
  <ScaleCrop>false</ScaleCrop>
  <HeadingPairs>
    <vt:vector size="6" baseType="variant">
      <vt:variant>
        <vt:lpstr>Polices utilisées</vt:lpstr>
      </vt:variant>
      <vt:variant>
        <vt:i4>15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39</vt:i4>
      </vt:variant>
    </vt:vector>
  </HeadingPairs>
  <TitlesOfParts>
    <vt:vector size="55" baseType="lpstr">
      <vt:lpstr>Gotham Heavy</vt:lpstr>
      <vt:lpstr>Aptos</vt:lpstr>
      <vt:lpstr>Gotham Bold</vt:lpstr>
      <vt:lpstr>Poppins Bold</vt:lpstr>
      <vt:lpstr>Poppins Semi-Bold</vt:lpstr>
      <vt:lpstr>Cambria</vt:lpstr>
      <vt:lpstr>Poppins Ultra-Bold</vt:lpstr>
      <vt:lpstr>Arial</vt:lpstr>
      <vt:lpstr>Wingdings</vt:lpstr>
      <vt:lpstr>Poppins</vt:lpstr>
      <vt:lpstr>Montserrat</vt:lpstr>
      <vt:lpstr>Calibri</vt:lpstr>
      <vt:lpstr>Gotham</vt:lpstr>
      <vt:lpstr>Poppins Heavy</vt:lpstr>
      <vt:lpstr>Poppins Italics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De quoi s’occupe un service de coordination de don d’organes et de tissus?</vt:lpstr>
      <vt:lpstr>Qu’est-ce que dit la loi sur le don d’organes? </vt:lpstr>
      <vt:lpstr>Don d’organes: Marseille mauvaise élève? </vt:lpstr>
      <vt:lpstr>Motivations du refus</vt:lpstr>
      <vt:lpstr>Présentation PowerPoint</vt:lpstr>
      <vt:lpstr>Présentation PowerPoint</vt:lpstr>
      <vt:lpstr>Présentation PowerPoint</vt:lpstr>
      <vt:lpstr>Et pourquoi ne pas chercher d’autres solutions que la greffe d’organe ?</vt:lpstr>
      <vt:lpstr>Et pourquoi pas les organes des animaux ?</vt:lpstr>
      <vt:lpstr>Et pourquoi pas les organes des animaux ?</vt:lpstr>
      <vt:lpstr>Et pourquoi pas des organes artificiels ? </vt:lpstr>
      <vt:lpstr>Et pourquoi pas des organes artificiels ? </vt:lpstr>
      <vt:lpstr>En conclusion</vt:lpstr>
      <vt:lpstr>Merci de votre attention !</vt:lpstr>
      <vt:lpstr>Présentation PowerPoint</vt:lpstr>
      <vt:lpstr>En cas de malheur (S)…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présentent la conférence</dc:title>
  <dc:creator>killia blisson</dc:creator>
  <cp:lastModifiedBy>killian blisson</cp:lastModifiedBy>
  <cp:revision>6</cp:revision>
  <dcterms:created xsi:type="dcterms:W3CDTF">2006-08-16T00:00:00Z</dcterms:created>
  <dcterms:modified xsi:type="dcterms:W3CDTF">2024-12-01T18:55:19Z</dcterms:modified>
  <dc:identifier>DAGXfKNg2Ys</dc:identifier>
</cp:coreProperties>
</file>