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6" r:id="rId2"/>
    <p:sldId id="298" r:id="rId3"/>
    <p:sldId id="299" r:id="rId4"/>
    <p:sldId id="296" r:id="rId5"/>
    <p:sldId id="29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9" r:id="rId18"/>
    <p:sldId id="280" r:id="rId19"/>
    <p:sldId id="281" r:id="rId20"/>
    <p:sldId id="282" r:id="rId21"/>
    <p:sldId id="271" r:id="rId22"/>
    <p:sldId id="272" r:id="rId23"/>
    <p:sldId id="27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74" r:id="rId32"/>
    <p:sldId id="291" r:id="rId33"/>
    <p:sldId id="292" r:id="rId34"/>
    <p:sldId id="293" r:id="rId35"/>
    <p:sldId id="294" r:id="rId36"/>
    <p:sldId id="295" r:id="rId37"/>
    <p:sldId id="275" r:id="rId38"/>
    <p:sldId id="276" r:id="rId39"/>
    <p:sldId id="277" r:id="rId40"/>
  </p:sldIdLst>
  <p:sldSz cx="18288000" cy="10287000"/>
  <p:notesSz cx="6858000" cy="9144000"/>
  <p:embeddedFontLs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Gotham" panose="02000504050000020004" pitchFamily="2" charset="0"/>
      <p:regular r:id="rId46"/>
      <p:bold r:id="rId47"/>
      <p:italic r:id="rId48"/>
      <p:boldItalic r:id="rId49"/>
    </p:embeddedFont>
    <p:embeddedFont>
      <p:font typeface="Gotham Bold" panose="020B0604020202020204" charset="0"/>
      <p:regular r:id="rId50"/>
    </p:embeddedFont>
    <p:embeddedFont>
      <p:font typeface="Gotham Heavy" panose="020B0604020202020204" charset="0"/>
      <p:regular r:id="rId51"/>
    </p:embeddedFont>
    <p:embeddedFont>
      <p:font typeface="Montserrat" panose="00000500000000000000" pitchFamily="50" charset="0"/>
      <p:regular r:id="rId52"/>
      <p:bold r:id="rId53"/>
      <p:italic r:id="rId54"/>
      <p:boldItalic r:id="rId55"/>
    </p:embeddedFont>
    <p:embeddedFont>
      <p:font typeface="Poppins" panose="00000500000000000000" pitchFamily="2" charset="0"/>
      <p:regular r:id="rId56"/>
      <p:bold r:id="rId57"/>
      <p:italic r:id="rId58"/>
      <p:boldItalic r:id="rId59"/>
    </p:embeddedFont>
    <p:embeddedFont>
      <p:font typeface="Poppins Bold" panose="00000800000000000000" pitchFamily="2" charset="0"/>
      <p:regular r:id="rId60"/>
      <p:bold r:id="rId61"/>
    </p:embeddedFont>
    <p:embeddedFont>
      <p:font typeface="Poppins Heavy" panose="020B0604020202020204" charset="0"/>
      <p:regular r:id="rId62"/>
    </p:embeddedFont>
    <p:embeddedFont>
      <p:font typeface="Poppins Italics" panose="020B0604020202020204" charset="0"/>
      <p:regular r:id="rId63"/>
    </p:embeddedFont>
    <p:embeddedFont>
      <p:font typeface="Poppins Semi-Bold" panose="020B0604020202020204" charset="0"/>
      <p:regular r:id="rId64"/>
    </p:embeddedFont>
    <p:embeddedFont>
      <p:font typeface="Poppins Ultra-Bold" panose="020B0604020202020204" charset="0"/>
      <p:regular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ED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3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63" Type="http://schemas.openxmlformats.org/officeDocument/2006/relationships/font" Target="fonts/font22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2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9.fntdata"/><Relationship Id="rId55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061228\Desktop\tableur%20pour%20presentation%20graph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061228\Desktop\tableur%20pour%20presentation%20graph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061228\Desktop\tableur%20pour%20presentation%20graph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061228\Desktop\tableur%20pour%20presentation%20graph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061228\Desktop\tableur%20pour%20presentation%20graph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2800" b="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</a:t>
            </a:r>
            <a:r>
              <a:rPr lang="fr-FR" sz="2800" b="0" baseline="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d’opposition au don d’organes  </a:t>
            </a:r>
            <a:endParaRPr lang="fr-FR" sz="2800" b="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6.4985144215737395E-2"/>
          <c:y val="0.12078334706562213"/>
          <c:w val="0.93626906691011447"/>
          <c:h val="0.721552509369022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Feuil1!$B$13</c:f>
              <c:strCache>
                <c:ptCount val="1"/>
                <c:pt idx="0">
                  <c:v>Taux de refus Marseille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4FBD-48CA-9603-185057ECA9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Feuil1!$A$14:$A$17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Feuil1!$B$14:$B$17</c:f>
              <c:numCache>
                <c:formatCode>0%</c:formatCode>
                <c:ptCount val="4"/>
                <c:pt idx="0" formatCode="0.00%">
                  <c:v>0.52100000000000002</c:v>
                </c:pt>
                <c:pt idx="1">
                  <c:v>0.45</c:v>
                </c:pt>
                <c:pt idx="2">
                  <c:v>0.59</c:v>
                </c:pt>
                <c:pt idx="3" formatCode="0.00%">
                  <c:v>0.53200000000000003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BD-48CA-9603-185057ECA983}"/>
            </c:ext>
          </c:extLst>
        </c:ser>
        <c:ser>
          <c:idx val="1"/>
          <c:order val="1"/>
          <c:tx>
            <c:strRef>
              <c:f>Feuil1!$C$13</c:f>
              <c:strCache>
                <c:ptCount val="1"/>
                <c:pt idx="0">
                  <c:v>Taux de refus PACA Ouest/Corse du Sud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Feuil1!$A$14:$A$17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Feuil1!$C$14:$C$17</c:f>
              <c:numCache>
                <c:formatCode>0.00%</c:formatCode>
                <c:ptCount val="4"/>
                <c:pt idx="0">
                  <c:v>0.41099999999999998</c:v>
                </c:pt>
                <c:pt idx="1">
                  <c:v>0.316</c:v>
                </c:pt>
                <c:pt idx="2">
                  <c:v>0.41599999999999998</c:v>
                </c:pt>
                <c:pt idx="3">
                  <c:v>0.42199999999999999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BD-48CA-9603-185057ECA983}"/>
            </c:ext>
          </c:extLst>
        </c:ser>
        <c:ser>
          <c:idx val="2"/>
          <c:order val="2"/>
          <c:tx>
            <c:strRef>
              <c:f>Feuil1!$D$13</c:f>
              <c:strCache>
                <c:ptCount val="1"/>
                <c:pt idx="0">
                  <c:v>Taux de refus France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Feuil1!$A$14:$A$17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Feuil1!$D$14:$D$17</c:f>
              <c:numCache>
                <c:formatCode>0.00%</c:formatCode>
                <c:ptCount val="4"/>
                <c:pt idx="0">
                  <c:v>0.33300000000000002</c:v>
                </c:pt>
                <c:pt idx="1">
                  <c:v>0.32800000000000001</c:v>
                </c:pt>
                <c:pt idx="2">
                  <c:v>0.35799999999999998</c:v>
                </c:pt>
                <c:pt idx="3">
                  <c:v>0.36059999999999998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BD-48CA-9603-185057ECA9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7428560"/>
        <c:axId val="307435224"/>
      </c:barChart>
      <c:catAx>
        <c:axId val="30742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7435224"/>
        <c:crosses val="autoZero"/>
        <c:auto val="1"/>
        <c:lblAlgn val="ctr"/>
        <c:lblOffset val="100"/>
        <c:noMultiLvlLbl val="0"/>
      </c:catAx>
      <c:valAx>
        <c:axId val="307435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7428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38100" cap="flat" cmpd="sng" algn="ctr">
      <a:solidFill>
        <a:schemeClr val="accent5"/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 dirty="0">
                <a:solidFill>
                  <a:schemeClr val="tx1"/>
                </a:solidFill>
              </a:rPr>
              <a:t>Nouveaux inscrits - - - - / </a:t>
            </a:r>
          </a:p>
        </c:rich>
      </c:tx>
      <c:layout>
        <c:manualLayout>
          <c:xMode val="edge"/>
          <c:yMode val="edge"/>
          <c:x val="4.9381889763779524E-2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Tped2!$A$3</c:f>
              <c:strCache>
                <c:ptCount val="1"/>
                <c:pt idx="0">
                  <c:v>Rein</c:v>
                </c:pt>
              </c:strCache>
            </c:strRef>
          </c:tx>
          <c:spPr>
            <a:ln w="28575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Tped2!$B$2:$K$2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Tped2!$B$3:$K$3</c:f>
              <c:numCache>
                <c:formatCode>General</c:formatCode>
                <c:ptCount val="10"/>
                <c:pt idx="0">
                  <c:v>120</c:v>
                </c:pt>
                <c:pt idx="1">
                  <c:v>129</c:v>
                </c:pt>
                <c:pt idx="2">
                  <c:v>162</c:v>
                </c:pt>
                <c:pt idx="3">
                  <c:v>156</c:v>
                </c:pt>
                <c:pt idx="4">
                  <c:v>104</c:v>
                </c:pt>
                <c:pt idx="5">
                  <c:v>124</c:v>
                </c:pt>
                <c:pt idx="6">
                  <c:v>140</c:v>
                </c:pt>
                <c:pt idx="7">
                  <c:v>113</c:v>
                </c:pt>
                <c:pt idx="8">
                  <c:v>111</c:v>
                </c:pt>
                <c:pt idx="9">
                  <c:v>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6FD-41D8-BC59-36CA3110A91B}"/>
            </c:ext>
          </c:extLst>
        </c:ser>
        <c:ser>
          <c:idx val="1"/>
          <c:order val="1"/>
          <c:tx>
            <c:strRef>
              <c:f>Tped2!$A$4</c:f>
              <c:strCache>
                <c:ptCount val="1"/>
                <c:pt idx="0">
                  <c:v>Foie</c:v>
                </c:pt>
              </c:strCache>
            </c:strRef>
          </c:tx>
          <c:spPr>
            <a:ln w="28575" cap="rnd">
              <a:solidFill>
                <a:schemeClr val="accent5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Tped2!$B$2:$K$2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Tped2!$B$4:$K$4</c:f>
              <c:numCache>
                <c:formatCode>General</c:formatCode>
                <c:ptCount val="10"/>
                <c:pt idx="0">
                  <c:v>95</c:v>
                </c:pt>
                <c:pt idx="1">
                  <c:v>101</c:v>
                </c:pt>
                <c:pt idx="2">
                  <c:v>98</c:v>
                </c:pt>
                <c:pt idx="3">
                  <c:v>101</c:v>
                </c:pt>
                <c:pt idx="4">
                  <c:v>81</c:v>
                </c:pt>
                <c:pt idx="5">
                  <c:v>124</c:v>
                </c:pt>
                <c:pt idx="6">
                  <c:v>99</c:v>
                </c:pt>
                <c:pt idx="7">
                  <c:v>109</c:v>
                </c:pt>
                <c:pt idx="8">
                  <c:v>123</c:v>
                </c:pt>
                <c:pt idx="9">
                  <c:v>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6FD-41D8-BC59-36CA3110A91B}"/>
            </c:ext>
          </c:extLst>
        </c:ser>
        <c:ser>
          <c:idx val="2"/>
          <c:order val="2"/>
          <c:tx>
            <c:strRef>
              <c:f>Tped2!$A$5</c:f>
              <c:strCache>
                <c:ptCount val="1"/>
                <c:pt idx="0">
                  <c:v>Coeur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Tped2!$B$2:$K$2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Tped2!$B$5:$K$5</c:f>
              <c:numCache>
                <c:formatCode>General</c:formatCode>
                <c:ptCount val="10"/>
                <c:pt idx="0">
                  <c:v>42</c:v>
                </c:pt>
                <c:pt idx="1">
                  <c:v>24</c:v>
                </c:pt>
                <c:pt idx="2">
                  <c:v>26</c:v>
                </c:pt>
                <c:pt idx="3">
                  <c:v>36</c:v>
                </c:pt>
                <c:pt idx="4">
                  <c:v>39</c:v>
                </c:pt>
                <c:pt idx="5">
                  <c:v>34</c:v>
                </c:pt>
                <c:pt idx="6">
                  <c:v>26</c:v>
                </c:pt>
                <c:pt idx="7">
                  <c:v>44</c:v>
                </c:pt>
                <c:pt idx="8">
                  <c:v>31</c:v>
                </c:pt>
                <c:pt idx="9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6FD-41D8-BC59-36CA3110A91B}"/>
            </c:ext>
          </c:extLst>
        </c:ser>
        <c:ser>
          <c:idx val="3"/>
          <c:order val="3"/>
          <c:tx>
            <c:strRef>
              <c:f>Tped2!$A$6</c:f>
              <c:strCache>
                <c:ptCount val="1"/>
                <c:pt idx="0">
                  <c:v>Poumon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Tped2!$B$2:$K$2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Tped2!$B$6:$K$6</c:f>
              <c:numCache>
                <c:formatCode>General</c:formatCode>
                <c:ptCount val="10"/>
                <c:pt idx="0">
                  <c:v>13</c:v>
                </c:pt>
                <c:pt idx="1">
                  <c:v>12</c:v>
                </c:pt>
                <c:pt idx="2">
                  <c:v>13</c:v>
                </c:pt>
                <c:pt idx="3">
                  <c:v>12</c:v>
                </c:pt>
                <c:pt idx="4">
                  <c:v>9</c:v>
                </c:pt>
                <c:pt idx="5">
                  <c:v>12</c:v>
                </c:pt>
                <c:pt idx="6">
                  <c:v>10</c:v>
                </c:pt>
                <c:pt idx="7">
                  <c:v>8</c:v>
                </c:pt>
                <c:pt idx="8">
                  <c:v>9</c:v>
                </c:pt>
                <c:pt idx="9">
                  <c:v>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A6FD-41D8-BC59-36CA3110A91B}"/>
            </c:ext>
          </c:extLst>
        </c:ser>
        <c:ser>
          <c:idx val="4"/>
          <c:order val="4"/>
          <c:tx>
            <c:strRef>
              <c:f>Tped2!$A$7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chemeClr val="accent5">
                  <a:lumMod val="6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Tped2!$B$2:$K$2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Tped2!$B$7:$K$7</c:f>
              <c:numCache>
                <c:formatCode>General</c:formatCode>
                <c:ptCount val="10"/>
                <c:pt idx="0">
                  <c:v>270</c:v>
                </c:pt>
                <c:pt idx="1">
                  <c:v>266</c:v>
                </c:pt>
                <c:pt idx="2">
                  <c:v>299</c:v>
                </c:pt>
                <c:pt idx="3">
                  <c:v>305</c:v>
                </c:pt>
                <c:pt idx="4">
                  <c:v>233</c:v>
                </c:pt>
                <c:pt idx="5">
                  <c:v>294</c:v>
                </c:pt>
                <c:pt idx="6">
                  <c:v>275</c:v>
                </c:pt>
                <c:pt idx="7">
                  <c:v>274</c:v>
                </c:pt>
                <c:pt idx="8">
                  <c:v>274</c:v>
                </c:pt>
                <c:pt idx="9">
                  <c:v>265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A6FD-41D8-BC59-36CA3110A9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5962783"/>
        <c:axId val="1765961119"/>
      </c:scatterChart>
      <c:valAx>
        <c:axId val="1765962783"/>
        <c:scaling>
          <c:orientation val="minMax"/>
          <c:min val="201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65961119"/>
        <c:crosses val="autoZero"/>
        <c:crossBetween val="midCat"/>
      </c:valAx>
      <c:valAx>
        <c:axId val="1765961119"/>
        <c:scaling>
          <c:orientation val="minMax"/>
          <c:max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6596278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1400" b="1" dirty="0">
                <a:solidFill>
                  <a:schemeClr val="tx1"/>
                </a:solidFill>
              </a:rPr>
              <a:t>Restants inscrit au 1</a:t>
            </a:r>
            <a:r>
              <a:rPr lang="fr-FR" sz="1400" b="1" baseline="30000" dirty="0">
                <a:solidFill>
                  <a:schemeClr val="tx1"/>
                </a:solidFill>
              </a:rPr>
              <a:t>er</a:t>
            </a:r>
            <a:r>
              <a:rPr lang="fr-FR" sz="1400" b="1" baseline="0" dirty="0">
                <a:solidFill>
                  <a:schemeClr val="tx1"/>
                </a:solidFill>
              </a:rPr>
              <a:t> janvier    </a:t>
            </a:r>
            <a:endParaRPr lang="fr-FR" sz="14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4821522309711287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Tped2!$A$10</c:f>
              <c:strCache>
                <c:ptCount val="1"/>
                <c:pt idx="0">
                  <c:v>Rein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Tped2!$B$9:$L$9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xVal>
          <c:yVal>
            <c:numRef>
              <c:f>Tped2!$B$10:$L$10</c:f>
              <c:numCache>
                <c:formatCode>General</c:formatCode>
                <c:ptCount val="11"/>
                <c:pt idx="0">
                  <c:v>152</c:v>
                </c:pt>
                <c:pt idx="1">
                  <c:v>169</c:v>
                </c:pt>
                <c:pt idx="2">
                  <c:v>180</c:v>
                </c:pt>
                <c:pt idx="3">
                  <c:v>205</c:v>
                </c:pt>
                <c:pt idx="4">
                  <c:v>205</c:v>
                </c:pt>
                <c:pt idx="5">
                  <c:v>220</c:v>
                </c:pt>
                <c:pt idx="6">
                  <c:v>228</c:v>
                </c:pt>
                <c:pt idx="7">
                  <c:v>268</c:v>
                </c:pt>
                <c:pt idx="8">
                  <c:v>261</c:v>
                </c:pt>
                <c:pt idx="9">
                  <c:v>241</c:v>
                </c:pt>
                <c:pt idx="10">
                  <c:v>236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368-47EB-9A02-0A1A38AE2A1E}"/>
            </c:ext>
          </c:extLst>
        </c:ser>
        <c:ser>
          <c:idx val="1"/>
          <c:order val="1"/>
          <c:tx>
            <c:strRef>
              <c:f>Tped2!$A$11</c:f>
              <c:strCache>
                <c:ptCount val="1"/>
                <c:pt idx="0">
                  <c:v>Foie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Tped2!$B$9:$L$9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xVal>
          <c:yVal>
            <c:numRef>
              <c:f>Tped2!$B$11:$L$11</c:f>
              <c:numCache>
                <c:formatCode>General</c:formatCode>
                <c:ptCount val="11"/>
                <c:pt idx="0">
                  <c:v>58</c:v>
                </c:pt>
                <c:pt idx="1">
                  <c:v>64</c:v>
                </c:pt>
                <c:pt idx="2">
                  <c:v>60</c:v>
                </c:pt>
                <c:pt idx="3">
                  <c:v>66</c:v>
                </c:pt>
                <c:pt idx="4">
                  <c:v>67</c:v>
                </c:pt>
                <c:pt idx="5">
                  <c:v>59</c:v>
                </c:pt>
                <c:pt idx="6">
                  <c:v>78</c:v>
                </c:pt>
                <c:pt idx="7">
                  <c:v>82</c:v>
                </c:pt>
                <c:pt idx="8">
                  <c:v>82</c:v>
                </c:pt>
                <c:pt idx="9">
                  <c:v>85</c:v>
                </c:pt>
                <c:pt idx="10">
                  <c:v>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368-47EB-9A02-0A1A38AE2A1E}"/>
            </c:ext>
          </c:extLst>
        </c:ser>
        <c:ser>
          <c:idx val="2"/>
          <c:order val="2"/>
          <c:tx>
            <c:strRef>
              <c:f>Tped2!$A$12</c:f>
              <c:strCache>
                <c:ptCount val="1"/>
                <c:pt idx="0">
                  <c:v>Coeur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Tped2!$B$9:$L$9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xVal>
          <c:yVal>
            <c:numRef>
              <c:f>Tped2!$B$12:$L$12</c:f>
              <c:numCache>
                <c:formatCode>General</c:formatCode>
                <c:ptCount val="11"/>
                <c:pt idx="0">
                  <c:v>9</c:v>
                </c:pt>
                <c:pt idx="1">
                  <c:v>12</c:v>
                </c:pt>
                <c:pt idx="2">
                  <c:v>10</c:v>
                </c:pt>
                <c:pt idx="3">
                  <c:v>9</c:v>
                </c:pt>
                <c:pt idx="4">
                  <c:v>11</c:v>
                </c:pt>
                <c:pt idx="5">
                  <c:v>13</c:v>
                </c:pt>
                <c:pt idx="6">
                  <c:v>14</c:v>
                </c:pt>
                <c:pt idx="7">
                  <c:v>7</c:v>
                </c:pt>
                <c:pt idx="8">
                  <c:v>16</c:v>
                </c:pt>
                <c:pt idx="9">
                  <c:v>10</c:v>
                </c:pt>
                <c:pt idx="10">
                  <c:v>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368-47EB-9A02-0A1A38AE2A1E}"/>
            </c:ext>
          </c:extLst>
        </c:ser>
        <c:ser>
          <c:idx val="3"/>
          <c:order val="3"/>
          <c:tx>
            <c:strRef>
              <c:f>Tped2!$A$13</c:f>
              <c:strCache>
                <c:ptCount val="1"/>
                <c:pt idx="0">
                  <c:v>Poumon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Tped2!$B$9:$L$9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xVal>
          <c:yVal>
            <c:numRef>
              <c:f>Tped2!$B$13:$L$13</c:f>
              <c:numCache>
                <c:formatCode>General</c:formatCode>
                <c:ptCount val="11"/>
                <c:pt idx="0">
                  <c:v>15</c:v>
                </c:pt>
                <c:pt idx="1">
                  <c:v>8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2</c:v>
                </c:pt>
                <c:pt idx="6">
                  <c:v>4</c:v>
                </c:pt>
                <c:pt idx="7">
                  <c:v>3</c:v>
                </c:pt>
                <c:pt idx="8">
                  <c:v>7</c:v>
                </c:pt>
                <c:pt idx="9">
                  <c:v>5</c:v>
                </c:pt>
                <c:pt idx="10">
                  <c:v>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368-47EB-9A02-0A1A38AE2A1E}"/>
            </c:ext>
          </c:extLst>
        </c:ser>
        <c:ser>
          <c:idx val="4"/>
          <c:order val="4"/>
          <c:tx>
            <c:strRef>
              <c:f>Tped2!$A$14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Tped2!$B$9:$L$9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xVal>
          <c:yVal>
            <c:numRef>
              <c:f>Tped2!$B$14:$L$14</c:f>
              <c:numCache>
                <c:formatCode>General</c:formatCode>
                <c:ptCount val="11"/>
                <c:pt idx="0">
                  <c:v>234</c:v>
                </c:pt>
                <c:pt idx="1">
                  <c:v>253</c:v>
                </c:pt>
                <c:pt idx="2">
                  <c:v>256</c:v>
                </c:pt>
                <c:pt idx="3">
                  <c:v>286</c:v>
                </c:pt>
                <c:pt idx="4">
                  <c:v>289</c:v>
                </c:pt>
                <c:pt idx="5">
                  <c:v>294</c:v>
                </c:pt>
                <c:pt idx="6">
                  <c:v>324</c:v>
                </c:pt>
                <c:pt idx="7">
                  <c:v>360</c:v>
                </c:pt>
                <c:pt idx="8">
                  <c:v>366</c:v>
                </c:pt>
                <c:pt idx="9">
                  <c:v>341</c:v>
                </c:pt>
                <c:pt idx="10">
                  <c:v>340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368-47EB-9A02-0A1A38AE2A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1732655"/>
        <c:axId val="1661733071"/>
      </c:scatterChart>
      <c:valAx>
        <c:axId val="1661732655"/>
        <c:scaling>
          <c:orientation val="minMax"/>
          <c:max val="2024"/>
          <c:min val="201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61733071"/>
        <c:crosses val="autoZero"/>
        <c:crossBetween val="midCat"/>
      </c:valAx>
      <c:valAx>
        <c:axId val="1661733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6173265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8127150772820065E-2"/>
          <c:y val="0.90952293034170817"/>
          <c:w val="0.88985695538057741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175"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3200" b="1">
                <a:solidFill>
                  <a:schemeClr val="tx1"/>
                </a:solidFill>
              </a:rPr>
              <a:t>Nbre décès en liste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receveurs!$A$28</c:f>
              <c:strCache>
                <c:ptCount val="1"/>
                <c:pt idx="0">
                  <c:v>Rein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receveurs!$B$27:$K$27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receveurs!$B$28:$K$28</c:f>
              <c:numCache>
                <c:formatCode>General</c:formatCode>
                <c:ptCount val="10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  <c:pt idx="6">
                  <c:v>3</c:v>
                </c:pt>
                <c:pt idx="7">
                  <c:v>2</c:v>
                </c:pt>
                <c:pt idx="8">
                  <c:v>0</c:v>
                </c:pt>
                <c:pt idx="9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1D4-42F7-911C-688C090C8777}"/>
            </c:ext>
          </c:extLst>
        </c:ser>
        <c:ser>
          <c:idx val="1"/>
          <c:order val="1"/>
          <c:tx>
            <c:strRef>
              <c:f>receveurs!$A$29</c:f>
              <c:strCache>
                <c:ptCount val="1"/>
                <c:pt idx="0">
                  <c:v>Foie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receveurs!$B$27:$K$27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receveurs!$B$29:$K$29</c:f>
              <c:numCache>
                <c:formatCode>General</c:formatCode>
                <c:ptCount val="10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6</c:v>
                </c:pt>
                <c:pt idx="4">
                  <c:v>2</c:v>
                </c:pt>
                <c:pt idx="5">
                  <c:v>9</c:v>
                </c:pt>
                <c:pt idx="6">
                  <c:v>5</c:v>
                </c:pt>
                <c:pt idx="7">
                  <c:v>2</c:v>
                </c:pt>
                <c:pt idx="8">
                  <c:v>7</c:v>
                </c:pt>
                <c:pt idx="9">
                  <c:v>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1D4-42F7-911C-688C090C8777}"/>
            </c:ext>
          </c:extLst>
        </c:ser>
        <c:ser>
          <c:idx val="2"/>
          <c:order val="2"/>
          <c:tx>
            <c:strRef>
              <c:f>receveurs!$A$30</c:f>
              <c:strCache>
                <c:ptCount val="1"/>
                <c:pt idx="0">
                  <c:v>Coeur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receveurs!$B$27:$K$27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receveurs!$B$30:$K$30</c:f>
              <c:numCache>
                <c:formatCode>General</c:formatCode>
                <c:ptCount val="10"/>
                <c:pt idx="0">
                  <c:v>7</c:v>
                </c:pt>
                <c:pt idx="1">
                  <c:v>6</c:v>
                </c:pt>
                <c:pt idx="2">
                  <c:v>2</c:v>
                </c:pt>
                <c:pt idx="3">
                  <c:v>6</c:v>
                </c:pt>
                <c:pt idx="4">
                  <c:v>3</c:v>
                </c:pt>
                <c:pt idx="5">
                  <c:v>5</c:v>
                </c:pt>
                <c:pt idx="6">
                  <c:v>3</c:v>
                </c:pt>
                <c:pt idx="7">
                  <c:v>4</c:v>
                </c:pt>
                <c:pt idx="8">
                  <c:v>2</c:v>
                </c:pt>
                <c:pt idx="9">
                  <c:v>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1D4-42F7-911C-688C090C8777}"/>
            </c:ext>
          </c:extLst>
        </c:ser>
        <c:ser>
          <c:idx val="3"/>
          <c:order val="3"/>
          <c:tx>
            <c:strRef>
              <c:f>receveurs!$A$31</c:f>
              <c:strCache>
                <c:ptCount val="1"/>
                <c:pt idx="0">
                  <c:v>Poumon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receveurs!$B$27:$K$27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receveurs!$B$31:$K$31</c:f>
              <c:numCache>
                <c:formatCode>General</c:formatCode>
                <c:ptCount val="10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1D4-42F7-911C-688C090C8777}"/>
            </c:ext>
          </c:extLst>
        </c:ser>
        <c:ser>
          <c:idx val="4"/>
          <c:order val="4"/>
          <c:tx>
            <c:strRef>
              <c:f>receveurs!$A$32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receveurs!$B$27:$K$27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receveurs!$B$32:$K$32</c:f>
              <c:numCache>
                <c:formatCode>General</c:formatCode>
                <c:ptCount val="10"/>
                <c:pt idx="0">
                  <c:v>13</c:v>
                </c:pt>
                <c:pt idx="1">
                  <c:v>12</c:v>
                </c:pt>
                <c:pt idx="2">
                  <c:v>7</c:v>
                </c:pt>
                <c:pt idx="3">
                  <c:v>16</c:v>
                </c:pt>
                <c:pt idx="4">
                  <c:v>7</c:v>
                </c:pt>
                <c:pt idx="5">
                  <c:v>15</c:v>
                </c:pt>
                <c:pt idx="6">
                  <c:v>11</c:v>
                </c:pt>
                <c:pt idx="7">
                  <c:v>8</c:v>
                </c:pt>
                <c:pt idx="8">
                  <c:v>10</c:v>
                </c:pt>
                <c:pt idx="9">
                  <c:v>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71D4-42F7-911C-688C090C87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6088735"/>
        <c:axId val="1276089983"/>
      </c:scatterChart>
      <c:valAx>
        <c:axId val="1276088735"/>
        <c:scaling>
          <c:orientation val="minMax"/>
          <c:min val="201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76089983"/>
        <c:crosses val="autoZero"/>
        <c:crossBetween val="midCat"/>
      </c:valAx>
      <c:valAx>
        <c:axId val="127608998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76088735"/>
        <c:crosses val="autoZero"/>
        <c:crossBetween val="midCat"/>
        <c:majorUnit val="10"/>
        <c:min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2400" b="1">
                <a:solidFill>
                  <a:schemeClr val="tx1"/>
                </a:solidFill>
              </a:rPr>
              <a:t>Total inscrits / transplantés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receveurs!$A$17</c:f>
              <c:strCache>
                <c:ptCount val="1"/>
                <c:pt idx="0">
                  <c:v>Total inscrits</c:v>
                </c:pt>
              </c:strCache>
            </c:strRef>
          </c:tx>
          <c:spPr>
            <a:ln w="381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receveurs!$B$16:$K$16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receveurs!$B$17:$K$17</c:f>
              <c:numCache>
                <c:formatCode>General</c:formatCode>
                <c:ptCount val="10"/>
                <c:pt idx="0">
                  <c:v>504</c:v>
                </c:pt>
                <c:pt idx="1">
                  <c:v>519</c:v>
                </c:pt>
                <c:pt idx="2">
                  <c:v>555</c:v>
                </c:pt>
                <c:pt idx="3">
                  <c:v>591</c:v>
                </c:pt>
                <c:pt idx="4">
                  <c:v>522</c:v>
                </c:pt>
                <c:pt idx="5">
                  <c:v>588</c:v>
                </c:pt>
                <c:pt idx="6">
                  <c:v>599</c:v>
                </c:pt>
                <c:pt idx="7">
                  <c:v>634</c:v>
                </c:pt>
                <c:pt idx="8">
                  <c:v>640</c:v>
                </c:pt>
                <c:pt idx="9">
                  <c:v>606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512-42E3-9F58-C0C9186C4014}"/>
            </c:ext>
          </c:extLst>
        </c:ser>
        <c:ser>
          <c:idx val="1"/>
          <c:order val="1"/>
          <c:tx>
            <c:strRef>
              <c:f>receveurs!$A$18</c:f>
              <c:strCache>
                <c:ptCount val="1"/>
                <c:pt idx="0">
                  <c:v>Total greffe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receveurs!$B$16:$K$16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receveurs!$B$18:$K$18</c:f>
              <c:numCache>
                <c:formatCode>General</c:formatCode>
                <c:ptCount val="10"/>
                <c:pt idx="0">
                  <c:v>229</c:v>
                </c:pt>
                <c:pt idx="1">
                  <c:v>242</c:v>
                </c:pt>
                <c:pt idx="2">
                  <c:v>253</c:v>
                </c:pt>
                <c:pt idx="3">
                  <c:v>251</c:v>
                </c:pt>
                <c:pt idx="4">
                  <c:v>236</c:v>
                </c:pt>
                <c:pt idx="5">
                  <c:v>232</c:v>
                </c:pt>
                <c:pt idx="6">
                  <c:v>219</c:v>
                </c:pt>
                <c:pt idx="7">
                  <c:v>247</c:v>
                </c:pt>
                <c:pt idx="8">
                  <c:v>275</c:v>
                </c:pt>
                <c:pt idx="9">
                  <c:v>237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512-42E3-9F58-C0C9186C40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0220223"/>
        <c:axId val="1840220639"/>
      </c:scatterChart>
      <c:valAx>
        <c:axId val="18402202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40220639"/>
        <c:crosses val="autoZero"/>
        <c:crossBetween val="midCat"/>
      </c:valAx>
      <c:valAx>
        <c:axId val="1840220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4022022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2400" b="1" dirty="0">
                <a:solidFill>
                  <a:schemeClr val="tx1"/>
                </a:solidFill>
              </a:rPr>
              <a:t>Opposition</a:t>
            </a:r>
            <a:r>
              <a:rPr lang="fr-FR" sz="2400" b="1" baseline="0" dirty="0">
                <a:solidFill>
                  <a:schemeClr val="tx1"/>
                </a:solidFill>
              </a:rPr>
              <a:t> au prélèvement en pédiatrie %</a:t>
            </a:r>
            <a:endParaRPr lang="fr-FR" sz="2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donneurs!$B$42</c:f>
              <c:strCache>
                <c:ptCount val="1"/>
                <c:pt idx="0">
                  <c:v>0 à 4 ans</c:v>
                </c:pt>
              </c:strCache>
            </c:strRef>
          </c:tx>
          <c:spPr>
            <a:solidFill>
              <a:srgbClr val="FF99FF"/>
            </a:solidFill>
            <a:ln>
              <a:noFill/>
            </a:ln>
            <a:effectLst/>
          </c:spPr>
          <c:invertIfNegative val="0"/>
          <c:cat>
            <c:numRef>
              <c:f>donneurs!$C$41:$L$41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donneurs!$C$42:$L$42</c:f>
              <c:numCache>
                <c:formatCode>0</c:formatCode>
                <c:ptCount val="10"/>
                <c:pt idx="0">
                  <c:v>43.75</c:v>
                </c:pt>
                <c:pt idx="1">
                  <c:v>30.188679245283019</c:v>
                </c:pt>
                <c:pt idx="2">
                  <c:v>36.363636363636367</c:v>
                </c:pt>
                <c:pt idx="3">
                  <c:v>40.476190476190474</c:v>
                </c:pt>
                <c:pt idx="4">
                  <c:v>55.357142857142861</c:v>
                </c:pt>
                <c:pt idx="5">
                  <c:v>46.511627906976742</c:v>
                </c:pt>
                <c:pt idx="6">
                  <c:v>54.166666666666664</c:v>
                </c:pt>
                <c:pt idx="7">
                  <c:v>54.54545454545454</c:v>
                </c:pt>
                <c:pt idx="8">
                  <c:v>40.625</c:v>
                </c:pt>
                <c:pt idx="9">
                  <c:v>48.717948717948715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2D-4BC1-8818-20D71CBF1FFF}"/>
            </c:ext>
          </c:extLst>
        </c:ser>
        <c:ser>
          <c:idx val="2"/>
          <c:order val="2"/>
          <c:tx>
            <c:strRef>
              <c:f>donneurs!$B$43</c:f>
              <c:strCache>
                <c:ptCount val="1"/>
                <c:pt idx="0">
                  <c:v>5 à 11 ans</c:v>
                </c:pt>
              </c:strCache>
            </c:strRef>
          </c:tx>
          <c:spPr>
            <a:solidFill>
              <a:srgbClr val="FF00FF"/>
            </a:solidFill>
            <a:ln>
              <a:noFill/>
            </a:ln>
            <a:effectLst/>
          </c:spPr>
          <c:invertIfNegative val="0"/>
          <c:cat>
            <c:numRef>
              <c:f>donneurs!$C$41:$L$41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donneurs!$C$43:$L$43</c:f>
              <c:numCache>
                <c:formatCode>0</c:formatCode>
                <c:ptCount val="10"/>
                <c:pt idx="0">
                  <c:v>46.153846153846153</c:v>
                </c:pt>
                <c:pt idx="1">
                  <c:v>63.157894736842103</c:v>
                </c:pt>
                <c:pt idx="2">
                  <c:v>51.428571428571423</c:v>
                </c:pt>
                <c:pt idx="3">
                  <c:v>38.461538461538467</c:v>
                </c:pt>
                <c:pt idx="4">
                  <c:v>41.17647058823529</c:v>
                </c:pt>
                <c:pt idx="5">
                  <c:v>53.846153846153847</c:v>
                </c:pt>
                <c:pt idx="6">
                  <c:v>45.833333333333329</c:v>
                </c:pt>
                <c:pt idx="7">
                  <c:v>63.157894736842103</c:v>
                </c:pt>
                <c:pt idx="8">
                  <c:v>57.142857142857139</c:v>
                </c:pt>
                <c:pt idx="9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2D-4BC1-8818-20D71CBF1FFF}"/>
            </c:ext>
          </c:extLst>
        </c:ser>
        <c:ser>
          <c:idx val="3"/>
          <c:order val="3"/>
          <c:tx>
            <c:strRef>
              <c:f>donneurs!$B$44</c:f>
              <c:strCache>
                <c:ptCount val="1"/>
                <c:pt idx="0">
                  <c:v>12 à 18 ans</c:v>
                </c:pt>
              </c:strCache>
            </c:strRef>
          </c:tx>
          <c:spPr>
            <a:solidFill>
              <a:srgbClr val="CC00CC"/>
            </a:solidFill>
            <a:ln>
              <a:noFill/>
            </a:ln>
            <a:effectLst/>
          </c:spPr>
          <c:invertIfNegative val="0"/>
          <c:cat>
            <c:numRef>
              <c:f>donneurs!$C$41:$L$41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donneurs!$C$44:$L$44</c:f>
              <c:numCache>
                <c:formatCode>0</c:formatCode>
                <c:ptCount val="10"/>
                <c:pt idx="0">
                  <c:v>26.666666666666668</c:v>
                </c:pt>
                <c:pt idx="1">
                  <c:v>31.578947368421051</c:v>
                </c:pt>
                <c:pt idx="2">
                  <c:v>25.490196078431371</c:v>
                </c:pt>
                <c:pt idx="3">
                  <c:v>28.35820895522388</c:v>
                </c:pt>
                <c:pt idx="4">
                  <c:v>35.9375</c:v>
                </c:pt>
                <c:pt idx="5">
                  <c:v>34</c:v>
                </c:pt>
                <c:pt idx="6">
                  <c:v>46.938775510204081</c:v>
                </c:pt>
                <c:pt idx="7">
                  <c:v>39.682539682539684</c:v>
                </c:pt>
                <c:pt idx="8">
                  <c:v>40</c:v>
                </c:pt>
                <c:pt idx="9">
                  <c:v>41.071428571428569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2D-4BC1-8818-20D71CBF1F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4873039"/>
        <c:axId val="824875119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donneurs!$B$41</c15:sqref>
                        </c15:formulaRef>
                      </c:ext>
                    </c:extLst>
                    <c:strCache>
                      <c:ptCount val="1"/>
                      <c:pt idx="0">
                        <c:v>Devenir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donneurs!$C$41:$L$41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donneurs!$C$41:$L$41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132D-4BC1-8818-20D71CBF1FFF}"/>
                  </c:ext>
                </c:extLst>
              </c15:ser>
            </c15:filteredBarSeries>
          </c:ext>
        </c:extLst>
      </c:barChart>
      <c:lineChart>
        <c:grouping val="stacked"/>
        <c:varyColors val="0"/>
        <c:ser>
          <c:idx val="4"/>
          <c:order val="4"/>
          <c:tx>
            <c:strRef>
              <c:f>donneurs!$B$45</c:f>
              <c:strCache>
                <c:ptCount val="1"/>
                <c:pt idx="0">
                  <c:v>0 à 18 ans</c:v>
                </c:pt>
              </c:strCache>
            </c:strRef>
          </c:tx>
          <c:spPr>
            <a:ln w="38100" cap="rnd">
              <a:solidFill>
                <a:srgbClr val="CC0099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donneurs!$C$41:$L$41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donneurs!$C$45:$L$45</c:f>
              <c:numCache>
                <c:formatCode>0</c:formatCode>
                <c:ptCount val="10"/>
                <c:pt idx="0">
                  <c:v>36.567164179104481</c:v>
                </c:pt>
                <c:pt idx="1">
                  <c:v>35.65891472868217</c:v>
                </c:pt>
                <c:pt idx="2">
                  <c:v>36.170212765957451</c:v>
                </c:pt>
                <c:pt idx="3">
                  <c:v>34.074074074074076</c:v>
                </c:pt>
                <c:pt idx="4">
                  <c:v>44.525547445255476</c:v>
                </c:pt>
                <c:pt idx="5">
                  <c:v>41.509433962264154</c:v>
                </c:pt>
                <c:pt idx="6">
                  <c:v>48.453608247422679</c:v>
                </c:pt>
                <c:pt idx="7">
                  <c:v>47.826086956521742</c:v>
                </c:pt>
                <c:pt idx="8">
                  <c:v>43.689320388349515</c:v>
                </c:pt>
                <c:pt idx="9">
                  <c:v>46.956521739130437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32D-4BC1-8818-20D71CBF1F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0974751"/>
        <c:axId val="920973087"/>
      </c:lineChart>
      <c:catAx>
        <c:axId val="824873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24875119"/>
        <c:crosses val="autoZero"/>
        <c:auto val="1"/>
        <c:lblAlgn val="ctr"/>
        <c:lblOffset val="100"/>
        <c:noMultiLvlLbl val="0"/>
      </c:catAx>
      <c:valAx>
        <c:axId val="824875119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24873039"/>
        <c:crosses val="autoZero"/>
        <c:crossBetween val="between"/>
      </c:valAx>
      <c:valAx>
        <c:axId val="920973087"/>
        <c:scaling>
          <c:orientation val="minMax"/>
          <c:max val="100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20974751"/>
        <c:crosses val="max"/>
        <c:crossBetween val="between"/>
      </c:valAx>
      <c:catAx>
        <c:axId val="92097475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2097308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0.77414</cdr:x>
      <cdr:y>0.0681</cdr:y>
    </cdr:from>
    <cdr:to>
      <cdr:x>0.88526</cdr:x>
      <cdr:y>0.0681</cdr:y>
    </cdr:to>
    <cdr:cxnSp macro="">
      <cdr:nvCxnSpPr>
        <cdr:cNvPr id="3" name="Connecteur droit 2">
          <a:extLst xmlns:a="http://schemas.openxmlformats.org/drawingml/2006/main">
            <a:ext uri="{FF2B5EF4-FFF2-40B4-BE49-F238E27FC236}">
              <a16:creationId xmlns:a16="http://schemas.microsoft.com/office/drawing/2014/main" id="{D94C5413-3EB2-3181-D146-D49225D934E6}"/>
            </a:ext>
          </a:extLst>
        </cdr:cNvPr>
        <cdr:cNvCxnSpPr/>
      </cdr:nvCxnSpPr>
      <cdr:spPr>
        <a:xfrm xmlns:a="http://schemas.openxmlformats.org/drawingml/2006/main">
          <a:off x="5309086" y="311824"/>
          <a:ext cx="762000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051C5-04FB-4E9C-BDAB-99AA4AF14053}" type="datetimeFigureOut">
              <a:rPr lang="fr-FR" smtClean="0"/>
              <a:t>01/12/2024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5178A-8900-4667-A33A-BFF1B71AF7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870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5178A-8900-4667-A33A-BFF1B71AF78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796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Xenogreffe</a:t>
            </a:r>
            <a:r>
              <a:rPr lang="fr-FR" dirty="0"/>
              <a:t> = transplantation d’un organe sain provenant d’un donneur d’une espèce biologique différente de celle du receveur contrairement à l’allogreffe où le receveur et le donneur sont de la même espèce</a:t>
            </a:r>
          </a:p>
          <a:p>
            <a:pPr lvl="2"/>
            <a:r>
              <a:rPr lang="fr-FR" sz="1200" dirty="0"/>
              <a:t>1964 cœur de chimpanzé</a:t>
            </a:r>
          </a:p>
          <a:p>
            <a:pPr lvl="2"/>
            <a:r>
              <a:rPr lang="fr-FR" sz="1200" dirty="0"/>
              <a:t>1984 cœur de babouin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88408-BD5D-493B-9D06-FDD3D0F59323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900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Résultats décevants : dans tous les cas : décès rapides des receveurs, de quelques à heures à quelques mois après l’intervention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88408-BD5D-493B-9D06-FDD3D0F59323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452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88408-BD5D-493B-9D06-FDD3D0F59323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806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88408-BD5D-493B-9D06-FDD3D0F59323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013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88408-BD5D-493B-9D06-FDD3D0F59323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58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registrenationaldesrefus.f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7.svg"/><Relationship Id="rId7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1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1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7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77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76.pn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7.svg"/><Relationship Id="rId7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886795" y="-1085899"/>
            <a:ext cx="10745009" cy="10745009"/>
            <a:chOff x="0" y="0"/>
            <a:chExt cx="6350889" cy="6350889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6223889" cy="6223762"/>
            </a:xfrm>
            <a:custGeom>
              <a:avLst/>
              <a:gdLst/>
              <a:ahLst/>
              <a:cxnLst/>
              <a:rect l="l" t="t" r="r" b="b"/>
              <a:pathLst>
                <a:path w="6223889" h="6223762">
                  <a:moveTo>
                    <a:pt x="6223889" y="3111881"/>
                  </a:moveTo>
                  <a:cubicBezTo>
                    <a:pt x="6223889" y="4830572"/>
                    <a:pt x="4830572" y="6223762"/>
                    <a:pt x="3112008" y="6223762"/>
                  </a:cubicBezTo>
                  <a:cubicBezTo>
                    <a:pt x="1393444" y="6223762"/>
                    <a:pt x="0" y="4830572"/>
                    <a:pt x="0" y="3111881"/>
                  </a:cubicBezTo>
                  <a:cubicBezTo>
                    <a:pt x="0" y="1393190"/>
                    <a:pt x="1393317" y="0"/>
                    <a:pt x="3111881" y="0"/>
                  </a:cubicBezTo>
                  <a:cubicBezTo>
                    <a:pt x="4830445" y="0"/>
                    <a:pt x="6223889" y="1393317"/>
                    <a:pt x="6223889" y="3111881"/>
                  </a:cubicBezTo>
                  <a:close/>
                </a:path>
              </a:pathLst>
            </a:custGeom>
            <a:blipFill>
              <a:blip r:embed="rId2"/>
              <a:stretch>
                <a:fillRect l="-48626" r="-95596" b="-46689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350889" cy="6350762"/>
            </a:xfrm>
            <a:custGeom>
              <a:avLst/>
              <a:gdLst/>
              <a:ahLst/>
              <a:cxnLst/>
              <a:rect l="l" t="t" r="r" b="b"/>
              <a:pathLst>
                <a:path w="6350889" h="6350762">
                  <a:moveTo>
                    <a:pt x="6350889" y="3175381"/>
                  </a:moveTo>
                  <a:cubicBezTo>
                    <a:pt x="6350889" y="4023614"/>
                    <a:pt x="6020562" y="4821047"/>
                    <a:pt x="5420868" y="5420741"/>
                  </a:cubicBezTo>
                  <a:cubicBezTo>
                    <a:pt x="4821174" y="6020436"/>
                    <a:pt x="4023741" y="6350762"/>
                    <a:pt x="3175508" y="6350762"/>
                  </a:cubicBezTo>
                  <a:cubicBezTo>
                    <a:pt x="2327275" y="6350762"/>
                    <a:pt x="1529842" y="6020435"/>
                    <a:pt x="930148" y="5420741"/>
                  </a:cubicBezTo>
                  <a:cubicBezTo>
                    <a:pt x="330327" y="4821047"/>
                    <a:pt x="0" y="4023614"/>
                    <a:pt x="0" y="3175381"/>
                  </a:cubicBezTo>
                  <a:cubicBezTo>
                    <a:pt x="0" y="2327148"/>
                    <a:pt x="330327" y="1529715"/>
                    <a:pt x="930021" y="930021"/>
                  </a:cubicBezTo>
                  <a:cubicBezTo>
                    <a:pt x="1529715" y="330327"/>
                    <a:pt x="2327275" y="0"/>
                    <a:pt x="3175381" y="0"/>
                  </a:cubicBezTo>
                  <a:cubicBezTo>
                    <a:pt x="4023614" y="0"/>
                    <a:pt x="4821047" y="330327"/>
                    <a:pt x="5420741" y="930021"/>
                  </a:cubicBezTo>
                  <a:cubicBezTo>
                    <a:pt x="6020562" y="1529842"/>
                    <a:pt x="6350889" y="2327275"/>
                    <a:pt x="6350889" y="3175381"/>
                  </a:cubicBezTo>
                  <a:close/>
                </a:path>
              </a:pathLst>
            </a:custGeom>
            <a:blipFill>
              <a:blip r:embed="rId3"/>
              <a:stretch>
                <a:fillRect l="-30" r="-3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7936469"/>
            <a:ext cx="18288000" cy="2350531"/>
            <a:chOff x="0" y="0"/>
            <a:chExt cx="10017049" cy="12874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017049" cy="1287477"/>
            </a:xfrm>
            <a:custGeom>
              <a:avLst/>
              <a:gdLst/>
              <a:ahLst/>
              <a:cxnLst/>
              <a:rect l="l" t="t" r="r" b="b"/>
              <a:pathLst>
                <a:path w="10017049" h="1287477">
                  <a:moveTo>
                    <a:pt x="0" y="0"/>
                  </a:moveTo>
                  <a:lnTo>
                    <a:pt x="10017049" y="0"/>
                  </a:lnTo>
                  <a:lnTo>
                    <a:pt x="10017049" y="1287477"/>
                  </a:lnTo>
                  <a:lnTo>
                    <a:pt x="0" y="12874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10017049" cy="1268427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398950" y="7745969"/>
            <a:ext cx="21067711" cy="209743"/>
          </a:xfrm>
          <a:custGeom>
            <a:avLst/>
            <a:gdLst/>
            <a:ahLst/>
            <a:cxnLst/>
            <a:rect l="l" t="t" r="r" b="b"/>
            <a:pathLst>
              <a:path w="21067711" h="209743">
                <a:moveTo>
                  <a:pt x="0" y="0"/>
                </a:moveTo>
                <a:lnTo>
                  <a:pt x="21067711" y="0"/>
                </a:lnTo>
                <a:lnTo>
                  <a:pt x="21067711" y="209743"/>
                </a:lnTo>
                <a:lnTo>
                  <a:pt x="0" y="209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222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3345819" y="9357020"/>
            <a:ext cx="1916467" cy="520640"/>
          </a:xfrm>
          <a:custGeom>
            <a:avLst/>
            <a:gdLst/>
            <a:ahLst/>
            <a:cxnLst/>
            <a:rect l="l" t="t" r="r" b="b"/>
            <a:pathLst>
              <a:path w="1916467" h="520640">
                <a:moveTo>
                  <a:pt x="0" y="0"/>
                </a:moveTo>
                <a:lnTo>
                  <a:pt x="1916467" y="0"/>
                </a:lnTo>
                <a:lnTo>
                  <a:pt x="1916467" y="520641"/>
                </a:lnTo>
                <a:lnTo>
                  <a:pt x="0" y="5206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6115" y="9311760"/>
            <a:ext cx="1665313" cy="611162"/>
          </a:xfrm>
          <a:custGeom>
            <a:avLst/>
            <a:gdLst/>
            <a:ahLst/>
            <a:cxnLst/>
            <a:rect l="l" t="t" r="r" b="b"/>
            <a:pathLst>
              <a:path w="1665313" h="611162">
                <a:moveTo>
                  <a:pt x="0" y="0"/>
                </a:moveTo>
                <a:lnTo>
                  <a:pt x="1665313" y="0"/>
                </a:lnTo>
                <a:lnTo>
                  <a:pt x="1665313" y="611161"/>
                </a:lnTo>
                <a:lnTo>
                  <a:pt x="0" y="611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901428" y="9365759"/>
            <a:ext cx="1430921" cy="584531"/>
          </a:xfrm>
          <a:custGeom>
            <a:avLst/>
            <a:gdLst/>
            <a:ahLst/>
            <a:cxnLst/>
            <a:rect l="l" t="t" r="r" b="b"/>
            <a:pathLst>
              <a:path w="1430921" h="584531">
                <a:moveTo>
                  <a:pt x="0" y="0"/>
                </a:moveTo>
                <a:lnTo>
                  <a:pt x="1430921" y="0"/>
                </a:lnTo>
                <a:lnTo>
                  <a:pt x="1430921" y="584531"/>
                </a:lnTo>
                <a:lnTo>
                  <a:pt x="0" y="5845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505" t="-54643" r="-14087" b="-4272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424837" y="2161445"/>
            <a:ext cx="10746437" cy="1274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03"/>
              </a:lnSpc>
            </a:pPr>
            <a:r>
              <a:rPr lang="en-US" sz="8306" b="1" spc="-299" dirty="0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 </a:t>
            </a:r>
            <a:r>
              <a:rPr lang="en-US" sz="8306" b="1" spc="-299" dirty="0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TU ES</a:t>
            </a:r>
            <a:r>
              <a:rPr lang="en-US" sz="8306" b="1" spc="-299" dirty="0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4837" y="3410425"/>
            <a:ext cx="10857772" cy="242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281"/>
              </a:lnSpc>
            </a:pPr>
            <a:r>
              <a:rPr lang="en-US" sz="16616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4" name="Freeform 14"/>
          <p:cNvSpPr/>
          <p:nvPr/>
        </p:nvSpPr>
        <p:spPr>
          <a:xfrm>
            <a:off x="7685077" y="9363945"/>
            <a:ext cx="1868961" cy="630800"/>
          </a:xfrm>
          <a:custGeom>
            <a:avLst/>
            <a:gdLst/>
            <a:ahLst/>
            <a:cxnLst/>
            <a:rect l="l" t="t" r="r" b="b"/>
            <a:pathLst>
              <a:path w="1868961" h="630800">
                <a:moveTo>
                  <a:pt x="0" y="0"/>
                </a:moveTo>
                <a:lnTo>
                  <a:pt x="1868962" y="0"/>
                </a:lnTo>
                <a:lnTo>
                  <a:pt x="1868962" y="630800"/>
                </a:lnTo>
                <a:lnTo>
                  <a:pt x="0" y="630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537" t="-38028" b="-4682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9554039" y="9444987"/>
            <a:ext cx="2891953" cy="439628"/>
          </a:xfrm>
          <a:custGeom>
            <a:avLst/>
            <a:gdLst/>
            <a:ahLst/>
            <a:cxnLst/>
            <a:rect l="l" t="t" r="r" b="b"/>
            <a:pathLst>
              <a:path w="2891953" h="439628">
                <a:moveTo>
                  <a:pt x="0" y="0"/>
                </a:moveTo>
                <a:lnTo>
                  <a:pt x="2891952" y="0"/>
                </a:lnTo>
                <a:lnTo>
                  <a:pt x="2891952" y="439628"/>
                </a:lnTo>
                <a:lnTo>
                  <a:pt x="0" y="4396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240" t="-157409" r="-8585" b="-14221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2604206" y="9402281"/>
            <a:ext cx="1828752" cy="482333"/>
          </a:xfrm>
          <a:custGeom>
            <a:avLst/>
            <a:gdLst/>
            <a:ahLst/>
            <a:cxnLst/>
            <a:rect l="l" t="t" r="r" b="b"/>
            <a:pathLst>
              <a:path w="1828752" h="482333">
                <a:moveTo>
                  <a:pt x="0" y="0"/>
                </a:moveTo>
                <a:lnTo>
                  <a:pt x="1828752" y="0"/>
                </a:lnTo>
                <a:lnTo>
                  <a:pt x="1828752" y="482334"/>
                </a:lnTo>
                <a:lnTo>
                  <a:pt x="0" y="482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7" name="Group 17"/>
          <p:cNvGrpSpPr/>
          <p:nvPr/>
        </p:nvGrpSpPr>
        <p:grpSpPr>
          <a:xfrm>
            <a:off x="5959113" y="-167888"/>
            <a:ext cx="6208447" cy="1719733"/>
            <a:chOff x="0" y="0"/>
            <a:chExt cx="1201592" cy="3328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01592" cy="332840"/>
            </a:xfrm>
            <a:custGeom>
              <a:avLst/>
              <a:gdLst/>
              <a:ahLst/>
              <a:cxnLst/>
              <a:rect l="l" t="t" r="r" b="b"/>
              <a:pathLst>
                <a:path w="1201592" h="332840">
                  <a:moveTo>
                    <a:pt x="30188" y="0"/>
                  </a:moveTo>
                  <a:lnTo>
                    <a:pt x="1171404" y="0"/>
                  </a:lnTo>
                  <a:cubicBezTo>
                    <a:pt x="1188076" y="0"/>
                    <a:pt x="1201592" y="13516"/>
                    <a:pt x="1201592" y="30188"/>
                  </a:cubicBezTo>
                  <a:lnTo>
                    <a:pt x="1201592" y="302652"/>
                  </a:lnTo>
                  <a:cubicBezTo>
                    <a:pt x="1201592" y="310658"/>
                    <a:pt x="1198411" y="318336"/>
                    <a:pt x="1192750" y="323998"/>
                  </a:cubicBezTo>
                  <a:cubicBezTo>
                    <a:pt x="1187088" y="329659"/>
                    <a:pt x="1179410" y="332840"/>
                    <a:pt x="1171404" y="332840"/>
                  </a:cubicBezTo>
                  <a:lnTo>
                    <a:pt x="30188" y="332840"/>
                  </a:lnTo>
                  <a:cubicBezTo>
                    <a:pt x="22182" y="332840"/>
                    <a:pt x="14503" y="329659"/>
                    <a:pt x="8842" y="323998"/>
                  </a:cubicBezTo>
                  <a:cubicBezTo>
                    <a:pt x="3181" y="318336"/>
                    <a:pt x="0" y="310658"/>
                    <a:pt x="0" y="302652"/>
                  </a:cubicBezTo>
                  <a:lnTo>
                    <a:pt x="0" y="30188"/>
                  </a:lnTo>
                  <a:cubicBezTo>
                    <a:pt x="0" y="22182"/>
                    <a:pt x="3181" y="14503"/>
                    <a:pt x="8842" y="8842"/>
                  </a:cubicBezTo>
                  <a:cubicBezTo>
                    <a:pt x="14503" y="3181"/>
                    <a:pt x="22182" y="0"/>
                    <a:pt x="3018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1201592" cy="323315"/>
            </a:xfrm>
            <a:prstGeom prst="rect">
              <a:avLst/>
            </a:prstGeom>
          </p:spPr>
          <p:txBody>
            <a:bodyPr lIns="33238" tIns="33238" rIns="33238" bIns="33238" rtlCol="0" anchor="ctr"/>
            <a:lstStyle/>
            <a:p>
              <a:pPr algn="ctr">
                <a:lnSpc>
                  <a:spcPts val="773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9540359" y="158015"/>
            <a:ext cx="1936166" cy="596599"/>
          </a:xfrm>
          <a:custGeom>
            <a:avLst/>
            <a:gdLst/>
            <a:ahLst/>
            <a:cxnLst/>
            <a:rect l="l" t="t" r="r" b="b"/>
            <a:pathLst>
              <a:path w="1936166" h="596599">
                <a:moveTo>
                  <a:pt x="0" y="0"/>
                </a:moveTo>
                <a:lnTo>
                  <a:pt x="1936167" y="0"/>
                </a:lnTo>
                <a:lnTo>
                  <a:pt x="1936167" y="596599"/>
                </a:lnTo>
                <a:lnTo>
                  <a:pt x="0" y="5965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6393270" y="240191"/>
            <a:ext cx="2227481" cy="448281"/>
          </a:xfrm>
          <a:custGeom>
            <a:avLst/>
            <a:gdLst/>
            <a:ahLst/>
            <a:cxnLst/>
            <a:rect l="l" t="t" r="r" b="b"/>
            <a:pathLst>
              <a:path w="2227481" h="448281">
                <a:moveTo>
                  <a:pt x="0" y="0"/>
                </a:moveTo>
                <a:lnTo>
                  <a:pt x="2227482" y="0"/>
                </a:lnTo>
                <a:lnTo>
                  <a:pt x="2227482" y="448281"/>
                </a:lnTo>
                <a:lnTo>
                  <a:pt x="0" y="4482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6169553" y="829289"/>
            <a:ext cx="5787566" cy="72345"/>
          </a:xfrm>
          <a:custGeom>
            <a:avLst/>
            <a:gdLst/>
            <a:ahLst/>
            <a:cxnLst/>
            <a:rect l="l" t="t" r="r" b="b"/>
            <a:pathLst>
              <a:path w="5787566" h="72345">
                <a:moveTo>
                  <a:pt x="0" y="0"/>
                </a:moveTo>
                <a:lnTo>
                  <a:pt x="5787567" y="0"/>
                </a:lnTo>
                <a:lnTo>
                  <a:pt x="5787567" y="72345"/>
                </a:lnTo>
                <a:lnTo>
                  <a:pt x="0" y="72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TextBox 23"/>
          <p:cNvSpPr txBox="1"/>
          <p:nvPr/>
        </p:nvSpPr>
        <p:spPr>
          <a:xfrm>
            <a:off x="6550625" y="1022997"/>
            <a:ext cx="4967843" cy="4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4"/>
              </a:lnSpc>
            </a:pPr>
            <a:r>
              <a:rPr lang="en-US" sz="3334" spc="-1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présentent la conférence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867674" y="169679"/>
            <a:ext cx="417789" cy="611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</a:pPr>
            <a:r>
              <a:rPr lang="en-US" sz="4352" spc="-17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&amp;</a:t>
            </a:r>
          </a:p>
        </p:txBody>
      </p:sp>
      <p:sp>
        <p:nvSpPr>
          <p:cNvPr id="25" name="Freeform 25"/>
          <p:cNvSpPr/>
          <p:nvPr/>
        </p:nvSpPr>
        <p:spPr>
          <a:xfrm>
            <a:off x="14588230" y="9501220"/>
            <a:ext cx="1514766" cy="319478"/>
          </a:xfrm>
          <a:custGeom>
            <a:avLst/>
            <a:gdLst/>
            <a:ahLst/>
            <a:cxnLst/>
            <a:rect l="l" t="t" r="r" b="b"/>
            <a:pathLst>
              <a:path w="1514766" h="319478">
                <a:moveTo>
                  <a:pt x="0" y="0"/>
                </a:moveTo>
                <a:lnTo>
                  <a:pt x="1514766" y="0"/>
                </a:lnTo>
                <a:lnTo>
                  <a:pt x="1514766" y="319478"/>
                </a:lnTo>
                <a:lnTo>
                  <a:pt x="0" y="3194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Freeform 26"/>
          <p:cNvSpPr/>
          <p:nvPr/>
        </p:nvSpPr>
        <p:spPr>
          <a:xfrm>
            <a:off x="5414754" y="9385843"/>
            <a:ext cx="2044475" cy="587006"/>
          </a:xfrm>
          <a:custGeom>
            <a:avLst/>
            <a:gdLst/>
            <a:ahLst/>
            <a:cxnLst/>
            <a:rect l="l" t="t" r="r" b="b"/>
            <a:pathLst>
              <a:path w="2044475" h="587006">
                <a:moveTo>
                  <a:pt x="0" y="0"/>
                </a:moveTo>
                <a:lnTo>
                  <a:pt x="2044475" y="0"/>
                </a:lnTo>
                <a:lnTo>
                  <a:pt x="2044475" y="587005"/>
                </a:lnTo>
                <a:lnTo>
                  <a:pt x="0" y="58700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24802" b="-12348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Freeform 27"/>
          <p:cNvSpPr/>
          <p:nvPr/>
        </p:nvSpPr>
        <p:spPr>
          <a:xfrm>
            <a:off x="2102251" y="3393041"/>
            <a:ext cx="1619328" cy="2272017"/>
          </a:xfrm>
          <a:custGeom>
            <a:avLst/>
            <a:gdLst/>
            <a:ahLst/>
            <a:cxnLst/>
            <a:rect l="l" t="t" r="r" b="b"/>
            <a:pathLst>
              <a:path w="1619328" h="2272017">
                <a:moveTo>
                  <a:pt x="0" y="0"/>
                </a:moveTo>
                <a:lnTo>
                  <a:pt x="1619328" y="0"/>
                </a:lnTo>
                <a:lnTo>
                  <a:pt x="1619328" y="2272016"/>
                </a:lnTo>
                <a:lnTo>
                  <a:pt x="0" y="22720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>
            <a:off x="16255396" y="9311760"/>
            <a:ext cx="1796489" cy="494396"/>
          </a:xfrm>
          <a:custGeom>
            <a:avLst/>
            <a:gdLst/>
            <a:ahLst/>
            <a:cxnLst/>
            <a:rect l="l" t="t" r="r" b="b"/>
            <a:pathLst>
              <a:path w="1796489" h="494396">
                <a:moveTo>
                  <a:pt x="0" y="0"/>
                </a:moveTo>
                <a:lnTo>
                  <a:pt x="1796489" y="0"/>
                </a:lnTo>
                <a:lnTo>
                  <a:pt x="1796489" y="494396"/>
                </a:lnTo>
                <a:lnTo>
                  <a:pt x="0" y="494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53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TextBox 29"/>
          <p:cNvSpPr txBox="1"/>
          <p:nvPr/>
        </p:nvSpPr>
        <p:spPr>
          <a:xfrm>
            <a:off x="1739761" y="8957236"/>
            <a:ext cx="14808478" cy="37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3"/>
              </a:lnSpc>
            </a:pPr>
            <a:r>
              <a:rPr lang="en-US" sz="2703" spc="-108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UNE CAMPAGNE DE SENSIBILISATION ORGANISÉE PAR </a:t>
            </a:r>
            <a:r>
              <a:rPr lang="en-US" sz="2703" b="1" spc="-108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MPROVENCE ET L’AP-HM AVEC :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204023" y="8166768"/>
            <a:ext cx="7879953" cy="447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7"/>
              </a:lnSpc>
            </a:pPr>
            <a:r>
              <a:rPr lang="en-US" sz="2626" b="1">
                <a:solidFill>
                  <a:srgbClr val="000000"/>
                </a:solidFill>
                <a:latin typeface="Gotham Heavy"/>
                <a:ea typeface="Gotham Heavy"/>
                <a:cs typeface="Gotham Heavy"/>
                <a:sym typeface="Gotham Heavy"/>
              </a:rPr>
              <a:t>“Donneurs d’organes, dites-le à vos proches !”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6499" y="5912707"/>
            <a:ext cx="10591332" cy="461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3"/>
              </a:lnSpc>
            </a:pPr>
            <a:r>
              <a:rPr lang="en-US" sz="3223" b="1" spc="-128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9" y="0"/>
            <a:ext cx="18285882" cy="10287000"/>
          </a:xfrm>
          <a:custGeom>
            <a:avLst/>
            <a:gdLst/>
            <a:ahLst/>
            <a:cxnLst/>
            <a:rect l="l" t="t" r="r" b="b"/>
            <a:pathLst>
              <a:path w="18285882" h="10287000">
                <a:moveTo>
                  <a:pt x="0" y="0"/>
                </a:moveTo>
                <a:lnTo>
                  <a:pt x="18285882" y="0"/>
                </a:lnTo>
                <a:lnTo>
                  <a:pt x="182858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431" y="168877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38200" y="575528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906965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0" name="Freeform 10"/>
          <p:cNvSpPr/>
          <p:nvPr/>
        </p:nvSpPr>
        <p:spPr>
          <a:xfrm>
            <a:off x="7802667" y="8670251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1" name="Group 11"/>
          <p:cNvGrpSpPr/>
          <p:nvPr/>
        </p:nvGrpSpPr>
        <p:grpSpPr>
          <a:xfrm>
            <a:off x="1951686" y="2573976"/>
            <a:ext cx="3713799" cy="5139048"/>
            <a:chOff x="0" y="0"/>
            <a:chExt cx="831749" cy="11509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1749" cy="1150950"/>
            </a:xfrm>
            <a:custGeom>
              <a:avLst/>
              <a:gdLst/>
              <a:ahLst/>
              <a:cxnLst/>
              <a:rect l="l" t="t" r="r" b="b"/>
              <a:pathLst>
                <a:path w="831749" h="1150950">
                  <a:moveTo>
                    <a:pt x="41693" y="0"/>
                  </a:moveTo>
                  <a:lnTo>
                    <a:pt x="790056" y="0"/>
                  </a:lnTo>
                  <a:cubicBezTo>
                    <a:pt x="813082" y="0"/>
                    <a:pt x="831749" y="18666"/>
                    <a:pt x="831749" y="41693"/>
                  </a:cubicBezTo>
                  <a:lnTo>
                    <a:pt x="831749" y="1109257"/>
                  </a:lnTo>
                  <a:cubicBezTo>
                    <a:pt x="831749" y="1132283"/>
                    <a:pt x="813082" y="1150950"/>
                    <a:pt x="790056" y="1150950"/>
                  </a:cubicBezTo>
                  <a:lnTo>
                    <a:pt x="41693" y="1150950"/>
                  </a:lnTo>
                  <a:cubicBezTo>
                    <a:pt x="18666" y="1150950"/>
                    <a:pt x="0" y="1132283"/>
                    <a:pt x="0" y="1109257"/>
                  </a:cubicBezTo>
                  <a:lnTo>
                    <a:pt x="0" y="41693"/>
                  </a:lnTo>
                  <a:cubicBezTo>
                    <a:pt x="0" y="18666"/>
                    <a:pt x="18666" y="0"/>
                    <a:pt x="41693" y="0"/>
                  </a:cubicBezTo>
                  <a:close/>
                </a:path>
              </a:pathLst>
            </a:custGeom>
            <a:blipFill>
              <a:blip r:embed="rId8"/>
              <a:stretch>
                <a:fillRect l="-19188" r="-1918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506442" y="786888"/>
            <a:ext cx="14752858" cy="748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6"/>
              </a:lnSpc>
            </a:pPr>
            <a:r>
              <a:rPr lang="en-US" sz="4941" b="1" spc="-20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TAUX DE REFUS, MARSEILLE MAUVAISE ÉLÈVE ?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65016" y="4148137"/>
            <a:ext cx="8881684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2"/>
              </a:lnSpc>
            </a:pPr>
            <a:r>
              <a:rPr lang="en-US" sz="420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Dr Marco CARUSELLI, </a:t>
            </a:r>
            <a:r>
              <a:rPr lang="en-US" sz="420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médecin de la Coordination des dons d'organes et de tissus, AP-HM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94181" y="2169293"/>
            <a:ext cx="8665806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Organisation de l’activité de prélèvements d'organes en vue de greffes </a:t>
            </a:r>
          </a:p>
          <a:p>
            <a:r>
              <a:rPr lang="fr-FR" dirty="0"/>
              <a:t>Entretien avec les familles du donneur potentiel</a:t>
            </a:r>
          </a:p>
          <a:p>
            <a:r>
              <a:rPr lang="fr-FR" dirty="0"/>
              <a:t>Facilite les démarches administratives </a:t>
            </a:r>
          </a:p>
          <a:p>
            <a:r>
              <a:rPr lang="fr-FR" dirty="0"/>
              <a:t>Information sur les greffes et sur l’importance de donner les organes</a:t>
            </a:r>
          </a:p>
          <a:p>
            <a:pPr marL="0" indent="0">
              <a:buNone/>
            </a:pPr>
            <a:endParaRPr lang="fr-FR" b="1" i="1" dirty="0">
              <a:solidFill>
                <a:srgbClr val="0070C0"/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fr-FR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Greffe d’organe : pourquoi? </a:t>
            </a:r>
          </a:p>
          <a:p>
            <a:pPr marL="0" indent="0">
              <a:buNone/>
            </a:pPr>
            <a:r>
              <a:rPr lang="fr-FR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défaillance terminale d’un organe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10489199" y="2686207"/>
            <a:ext cx="7723415" cy="6424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Equipe composée par: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 2 médecins</a:t>
            </a:r>
          </a:p>
          <a:p>
            <a:r>
              <a:rPr lang="fr-FR" dirty="0"/>
              <a:t>7 infirmier(e)s </a:t>
            </a:r>
          </a:p>
          <a:p>
            <a:r>
              <a:rPr lang="fr-FR" dirty="0"/>
              <a:t>1 secrétaire</a:t>
            </a:r>
          </a:p>
        </p:txBody>
      </p:sp>
      <p:pic>
        <p:nvPicPr>
          <p:cNvPr id="6" name="Picture 4" descr="Logos et charte graphique de l'AP-HM | AP-HM">
            <a:extLst>
              <a:ext uri="{FF2B5EF4-FFF2-40B4-BE49-F238E27FC236}">
                <a16:creationId xmlns:a16="http://schemas.microsoft.com/office/drawing/2014/main" id="{887A4FFD-1BE1-ED49-A9DC-E742BE47F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004" y="8179385"/>
            <a:ext cx="4272807" cy="165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1883889-02A2-98AD-4A71-BF79B40D28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38513" y="8179385"/>
            <a:ext cx="4415141" cy="20123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CE00A4-AD0D-D458-7088-0435F9DEE5ED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DE34B44B-8BE8-EBCA-F4B3-D1044AB3E3E5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D88F6E75-9ECD-22BC-1613-43E0145CC220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163CD331-4327-D6B5-D6C9-22EACDC4FE43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D8EAC1A-7DC1-E3F6-0A88-82DDB839C265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79C9E8DE-78A7-63C4-EF9E-EE2531BECD2E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E5BA805A-3AA3-7064-9563-4DE686A80BE4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21E5A46-24DC-C995-D04E-7767415B0105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2E3CE9C0-9FCE-D80D-E01B-DDB9AB799ED9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6" name="Group 11">
            <a:extLst>
              <a:ext uri="{FF2B5EF4-FFF2-40B4-BE49-F238E27FC236}">
                <a16:creationId xmlns:a16="http://schemas.microsoft.com/office/drawing/2014/main" id="{F4CD8BD4-B993-A64C-7988-E27A7968C056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860122E9-B86C-0DF9-A5F0-88E63AA6944B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9B4F0BB5-36F1-CF19-6859-B3EE444B55A2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9" name="Freeform 14">
            <a:extLst>
              <a:ext uri="{FF2B5EF4-FFF2-40B4-BE49-F238E27FC236}">
                <a16:creationId xmlns:a16="http://schemas.microsoft.com/office/drawing/2014/main" id="{97FD29CD-8F97-C416-93F3-CEEF2AD400E3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C3FFA54B-E84E-41FD-EAF1-9E46F1432F57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0DD5ACE7-3DF8-443E-4D9E-FA898FDF8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5913" y="439126"/>
            <a:ext cx="11474558" cy="9454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200" b="1" dirty="0">
                <a:latin typeface="Poppins" panose="00000500000000000000" pitchFamily="2" charset="0"/>
                <a:cs typeface="Poppins" panose="00000500000000000000" pitchFamily="2" charset="0"/>
              </a:rPr>
              <a:t>De quoi s’occupe un service de coordination de don d’organes et de tissus?</a:t>
            </a:r>
          </a:p>
        </p:txBody>
      </p:sp>
    </p:spTree>
    <p:extLst>
      <p:ext uri="{BB962C8B-B14F-4D97-AF65-F5344CB8AC3E}">
        <p14:creationId xmlns:p14="http://schemas.microsoft.com/office/powerpoint/2010/main" val="9067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77871" y="235671"/>
            <a:ext cx="9532258" cy="945429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Poppins" panose="00000500000000000000" pitchFamily="2" charset="0"/>
                <a:cs typeface="Poppins" panose="00000500000000000000" pitchFamily="2" charset="0"/>
              </a:rPr>
              <a:t>Qu’est-ce que dit la loi sur le don d’organes?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450" y="2041028"/>
            <a:ext cx="9040863" cy="722107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fr-FR" sz="8000" b="1" dirty="0">
                <a:solidFill>
                  <a:srgbClr val="00B050"/>
                </a:solidFill>
              </a:rPr>
              <a:t>Lois de bioéthique N 76-1181 du 22/12/1976 </a:t>
            </a:r>
            <a:r>
              <a:rPr lang="fr-FR" sz="8000" dirty="0">
                <a:solidFill>
                  <a:srgbClr val="00B050"/>
                </a:solidFill>
              </a:rPr>
              <a:t>relative aux prélèvements d’organes</a:t>
            </a:r>
          </a:p>
          <a:p>
            <a:pPr marL="0" indent="0">
              <a:buNone/>
            </a:pPr>
            <a:r>
              <a:rPr lang="fr-FR" sz="8000" b="1" dirty="0">
                <a:solidFill>
                  <a:srgbClr val="00B050"/>
                </a:solidFill>
              </a:rPr>
              <a:t>Loi n° 94-654 du 29 juillet 1994 </a:t>
            </a:r>
            <a:r>
              <a:rPr lang="fr-FR" sz="8000" dirty="0">
                <a:solidFill>
                  <a:srgbClr val="00B050"/>
                </a:solidFill>
              </a:rPr>
              <a:t>relative au don et à l'utilisation des éléments et produits du corps humain</a:t>
            </a:r>
          </a:p>
          <a:p>
            <a:pPr marL="0" indent="0">
              <a:buNone/>
            </a:pPr>
            <a:r>
              <a:rPr lang="fr-FR" sz="8000" b="1" dirty="0">
                <a:solidFill>
                  <a:srgbClr val="0070C0"/>
                </a:solidFill>
              </a:rPr>
              <a:t>Consentement présumé. </a:t>
            </a:r>
          </a:p>
          <a:p>
            <a:pPr marL="0" indent="0">
              <a:buNone/>
            </a:pPr>
            <a:r>
              <a:rPr lang="fr-FR" sz="8000" b="1" u="sng" dirty="0">
                <a:solidFill>
                  <a:srgbClr val="0070C0"/>
                </a:solidFill>
              </a:rPr>
              <a:t>TOUT LE MONDE est présumé DONNEUR</a:t>
            </a:r>
          </a:p>
          <a:p>
            <a:pPr marL="0" indent="0">
              <a:buNone/>
            </a:pPr>
            <a:endParaRPr lang="fr-FR" sz="80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fr-FR" sz="8000" b="1" dirty="0">
                <a:solidFill>
                  <a:srgbClr val="00B050"/>
                </a:solidFill>
              </a:rPr>
              <a:t>Mineurs?</a:t>
            </a:r>
            <a:endParaRPr lang="fr-FR" sz="4400" dirty="0"/>
          </a:p>
          <a:p>
            <a:pPr algn="just"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fr-FR" sz="8000" dirty="0">
                <a:latin typeface="Calibri" panose="020F0502020204030204" pitchFamily="34" charset="0"/>
                <a:cs typeface="Calibri" panose="020F0502020204030204" pitchFamily="34" charset="0"/>
              </a:rPr>
              <a:t>Art. L. 1232-2. - Si la personne décédée était un mineur , le prélèvement à l'une ou plusieurs des fins mentionnées à l'article L. 1232-1 ne peut avoir lieu qu'à la condition que </a:t>
            </a:r>
            <a:r>
              <a:rPr lang="fr-FR" sz="8000" b="1" dirty="0">
                <a:latin typeface="Calibri" panose="020F0502020204030204" pitchFamily="34" charset="0"/>
                <a:cs typeface="Calibri" panose="020F0502020204030204" pitchFamily="34" charset="0"/>
              </a:rPr>
              <a:t>chacun des titulaires de l'autorité parentale y consente par écrit.</a:t>
            </a:r>
          </a:p>
          <a:p>
            <a:pPr marL="514350" indent="-514350" algn="just">
              <a:buClr>
                <a:schemeClr val="tx1"/>
              </a:buClr>
              <a:buNone/>
            </a:pPr>
            <a:endParaRPr lang="fr-FR" sz="8000" b="1" dirty="0">
              <a:solidFill>
                <a:srgbClr val="0070C0"/>
              </a:solidFill>
              <a:latin typeface="Montserrat" panose="00000500000000000000" pitchFamily="2" charset="0"/>
            </a:endParaRPr>
          </a:p>
          <a:p>
            <a:pPr algn="just"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fr-FR" sz="8000" dirty="0">
                <a:latin typeface="Calibri" panose="020F0502020204030204" pitchFamily="34" charset="0"/>
                <a:cs typeface="Calibri" panose="020F0502020204030204" pitchFamily="34" charset="0"/>
              </a:rPr>
              <a:t>«Toutefois, en cas d'impossibilité de consulter l'un des titulaires de l'autorité parentale, le prélèvement peut avoir lieu </a:t>
            </a:r>
            <a:r>
              <a:rPr lang="fr-FR" sz="8000" b="1" dirty="0">
                <a:latin typeface="Calibri" panose="020F0502020204030204" pitchFamily="34" charset="0"/>
                <a:cs typeface="Calibri" panose="020F0502020204030204" pitchFamily="34" charset="0"/>
              </a:rPr>
              <a:t>à condition que l'autre titulaire y consente par écrit</a:t>
            </a:r>
            <a:r>
              <a:rPr lang="fr-FR" sz="8000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003445" y="2114917"/>
            <a:ext cx="7315200" cy="5986462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fr-FR" sz="8600" dirty="0">
                <a:solidFill>
                  <a:srgbClr val="FF0000"/>
                </a:solidFill>
              </a:rPr>
              <a:t>RNR Registre national des refus</a:t>
            </a:r>
          </a:p>
          <a:p>
            <a:pPr marL="0" indent="0">
              <a:buNone/>
            </a:pPr>
            <a:endParaRPr lang="fr-FR" sz="8600" dirty="0"/>
          </a:p>
          <a:p>
            <a:r>
              <a:rPr lang="fr-FR" sz="8600" dirty="0"/>
              <a:t>Inscription sur le Registre national automatisé des refus (RNR) :  </a:t>
            </a:r>
            <a:r>
              <a:rPr lang="fr-FR" sz="8600" i="1" dirty="0">
                <a:hlinkClick r:id="rId2"/>
              </a:rPr>
              <a:t>https://www.</a:t>
            </a:r>
            <a:r>
              <a:rPr lang="fr-FR" sz="8600" b="1" i="1" dirty="0">
                <a:hlinkClick r:id="rId2"/>
              </a:rPr>
              <a:t>registrenationaldesrefus</a:t>
            </a:r>
            <a:r>
              <a:rPr lang="fr-FR" sz="8600" i="1" dirty="0">
                <a:hlinkClick r:id="rId2"/>
              </a:rPr>
              <a:t>.fr</a:t>
            </a:r>
            <a:endParaRPr lang="fr-FR" sz="8600" i="1" dirty="0"/>
          </a:p>
          <a:p>
            <a:pPr marL="0" indent="0">
              <a:buNone/>
            </a:pPr>
            <a:endParaRPr lang="fr-FR" sz="8600" i="1" dirty="0"/>
          </a:p>
          <a:p>
            <a:r>
              <a:rPr lang="fr-FR" sz="8600" b="1" dirty="0">
                <a:cs typeface="Calibri" panose="020F0502020204030204" pitchFamily="34" charset="0"/>
              </a:rPr>
              <a:t>Inscription sur le RNR dès 13 ans </a:t>
            </a:r>
          </a:p>
          <a:p>
            <a:endParaRPr lang="fr-FR" sz="8600" i="1" dirty="0"/>
          </a:p>
          <a:p>
            <a:endParaRPr lang="fr-FR" sz="8600" b="1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r-FR" sz="400" dirty="0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854E3C5C-0E83-7D13-A0C8-F6BDF8AA2F34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9E7A9B8F-26F1-1A77-E05B-68AA661386A8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BD13E62A-D5C9-DD5D-BB15-9BC3BB81D00C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6CFC772C-F279-9516-7EDE-D2FF0BF8AC6E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886619B-4A96-B172-6FFC-AFB4743EF550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631E2DBF-D88E-D8A4-6339-5957ABB9AE84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0544E977-10EA-A2DA-79E1-3E49AE9E277A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28A1C50-3685-E106-F640-AA6A56CCF745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E443379B-ED46-94BA-1F21-6C4630F0B2B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70F1E3E1-E787-CF8B-E81E-21ABC4A4FFC3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B6D3268F-58AB-158E-D1AB-82D179FFD34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DA7A2AF3-770B-6F11-C5B4-D3FBD1ED8CF5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7" name="Freeform 14">
            <a:extLst>
              <a:ext uri="{FF2B5EF4-FFF2-40B4-BE49-F238E27FC236}">
                <a16:creationId xmlns:a16="http://schemas.microsoft.com/office/drawing/2014/main" id="{C4582D04-7D7A-1D2D-C267-CAC0BF94697F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3377A8DF-DFED-0DEA-5773-74E99B2BBBD2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122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85569" y="176986"/>
            <a:ext cx="10316862" cy="947480"/>
          </a:xfrm>
        </p:spPr>
        <p:txBody>
          <a:bodyPr>
            <a:noAutofit/>
          </a:bodyPr>
          <a:lstStyle/>
          <a:p>
            <a:pPr algn="ctr"/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Don d’organes: Marseille mauvaise élève?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1883889-02A2-98AD-4A71-BF79B40D28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81370" y="9094693"/>
            <a:ext cx="2403532" cy="9566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DCE01E08-F438-AD3C-F486-E9C640EA4A74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BA25CFEE-100A-37D5-F08F-040C5B839637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DDC48000-0229-821D-162F-B9CE813A52AB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5">
            <a:extLst>
              <a:ext uri="{FF2B5EF4-FFF2-40B4-BE49-F238E27FC236}">
                <a16:creationId xmlns:a16="http://schemas.microsoft.com/office/drawing/2014/main" id="{58209582-882E-1320-5B45-F2D6CB39A62E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2769C0F-AED8-B403-FBBD-12DCA25B19DB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9146B882-72DD-2D93-6E37-4C75C61067F5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F88AF513-AE1E-2A1B-19FD-A65A9DEAD2C7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9F9C877-AFEB-97EF-EBE5-9AF72FDC951C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997B709B-5EB1-5917-35E0-4474166ABE31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7" name="Group 11">
            <a:extLst>
              <a:ext uri="{FF2B5EF4-FFF2-40B4-BE49-F238E27FC236}">
                <a16:creationId xmlns:a16="http://schemas.microsoft.com/office/drawing/2014/main" id="{7CFCF7DD-3FEC-96FC-BD48-E1709BAF9948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61826444-5CF8-3665-07E8-8DC2A2114546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8FC8D748-7989-271E-F70B-3A2BB8298BBC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20" name="Freeform 14">
            <a:extLst>
              <a:ext uri="{FF2B5EF4-FFF2-40B4-BE49-F238E27FC236}">
                <a16:creationId xmlns:a16="http://schemas.microsoft.com/office/drawing/2014/main" id="{8D9F8348-9A6A-4557-E2D6-08FC5FD049DD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CABD3C11-78AC-EA59-6D28-CA0C6038BC63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graphicFrame>
        <p:nvGraphicFramePr>
          <p:cNvPr id="24" name="Espace réservé du contenu 5">
            <a:extLst>
              <a:ext uri="{FF2B5EF4-FFF2-40B4-BE49-F238E27FC236}">
                <a16:creationId xmlns:a16="http://schemas.microsoft.com/office/drawing/2014/main" id="{7F252CEB-306C-FA9B-36E2-DD7B017E83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7314982"/>
              </p:ext>
            </p:extLst>
          </p:nvPr>
        </p:nvGraphicFramePr>
        <p:xfrm>
          <a:off x="1338455" y="1334742"/>
          <a:ext cx="15611091" cy="7467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" name="Ellipse 24">
            <a:extLst>
              <a:ext uri="{FF2B5EF4-FFF2-40B4-BE49-F238E27FC236}">
                <a16:creationId xmlns:a16="http://schemas.microsoft.com/office/drawing/2014/main" id="{DCCD7EE3-A187-A811-1109-AD88B2D91244}"/>
              </a:ext>
            </a:extLst>
          </p:cNvPr>
          <p:cNvSpPr/>
          <p:nvPr/>
        </p:nvSpPr>
        <p:spPr>
          <a:xfrm>
            <a:off x="12801600" y="2140103"/>
            <a:ext cx="4386075" cy="59751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7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48565" y="768562"/>
            <a:ext cx="11643246" cy="11017422"/>
          </a:xfrm>
          <a:custGeom>
            <a:avLst/>
            <a:gdLst/>
            <a:ahLst/>
            <a:cxnLst/>
            <a:rect l="l" t="t" r="r" b="b"/>
            <a:pathLst>
              <a:path w="11643246" h="11017422">
                <a:moveTo>
                  <a:pt x="0" y="0"/>
                </a:moveTo>
                <a:lnTo>
                  <a:pt x="11643246" y="0"/>
                </a:lnTo>
                <a:lnTo>
                  <a:pt x="11643246" y="11017421"/>
                </a:lnTo>
                <a:lnTo>
                  <a:pt x="0" y="110174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812313" y="2875171"/>
            <a:ext cx="9415049" cy="3402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412"/>
              </a:lnSpc>
            </a:pPr>
            <a:r>
              <a:rPr lang="en-US" sz="13640" b="1" spc="518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Restez</a:t>
            </a:r>
            <a:r>
              <a:rPr lang="en-US" sz="13640" b="1" spc="518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</a:p>
          <a:p>
            <a:pPr algn="just">
              <a:lnSpc>
                <a:spcPts val="12412"/>
              </a:lnSpc>
            </a:pPr>
            <a:r>
              <a:rPr lang="en-US" sz="13640" b="1" spc="518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informés</a:t>
            </a:r>
            <a:endParaRPr lang="en-US" sz="13640" b="1" spc="518" dirty="0">
              <a:solidFill>
                <a:srgbClr val="FFFFF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19800" y="-1943100"/>
            <a:ext cx="6594121" cy="3294623"/>
            <a:chOff x="0" y="0"/>
            <a:chExt cx="1736723" cy="8677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36723" cy="867720"/>
            </a:xfrm>
            <a:custGeom>
              <a:avLst/>
              <a:gdLst/>
              <a:ahLst/>
              <a:cxnLst/>
              <a:rect l="l" t="t" r="r" b="b"/>
              <a:pathLst>
                <a:path w="1736723" h="867720">
                  <a:moveTo>
                    <a:pt x="59877" y="0"/>
                  </a:moveTo>
                  <a:lnTo>
                    <a:pt x="1676846" y="0"/>
                  </a:lnTo>
                  <a:cubicBezTo>
                    <a:pt x="1709915" y="0"/>
                    <a:pt x="1736723" y="26808"/>
                    <a:pt x="1736723" y="59877"/>
                  </a:cubicBezTo>
                  <a:lnTo>
                    <a:pt x="1736723" y="807842"/>
                  </a:lnTo>
                  <a:cubicBezTo>
                    <a:pt x="1736723" y="823723"/>
                    <a:pt x="1730415" y="838953"/>
                    <a:pt x="1719186" y="850182"/>
                  </a:cubicBezTo>
                  <a:cubicBezTo>
                    <a:pt x="1707956" y="861411"/>
                    <a:pt x="1692727" y="867720"/>
                    <a:pt x="1676846" y="867720"/>
                  </a:cubicBezTo>
                  <a:lnTo>
                    <a:pt x="59877" y="867720"/>
                  </a:lnTo>
                  <a:cubicBezTo>
                    <a:pt x="26808" y="867720"/>
                    <a:pt x="0" y="840912"/>
                    <a:pt x="0" y="807842"/>
                  </a:cubicBezTo>
                  <a:lnTo>
                    <a:pt x="0" y="59877"/>
                  </a:lnTo>
                  <a:cubicBezTo>
                    <a:pt x="0" y="26808"/>
                    <a:pt x="26808" y="0"/>
                    <a:pt x="5987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50"/>
              <a:ext cx="1736723" cy="848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4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7265268" y="115700"/>
            <a:ext cx="3757463" cy="751493"/>
          </a:xfrm>
          <a:custGeom>
            <a:avLst/>
            <a:gdLst/>
            <a:ahLst/>
            <a:cxnLst/>
            <a:rect l="l" t="t" r="r" b="b"/>
            <a:pathLst>
              <a:path w="3757463" h="751493">
                <a:moveTo>
                  <a:pt x="0" y="0"/>
                </a:moveTo>
                <a:lnTo>
                  <a:pt x="3757464" y="0"/>
                </a:lnTo>
                <a:lnTo>
                  <a:pt x="3757464" y="751492"/>
                </a:lnTo>
                <a:lnTo>
                  <a:pt x="0" y="751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882586" y="6121179"/>
            <a:ext cx="7634585" cy="557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2"/>
              </a:lnSpc>
              <a:spcBef>
                <a:spcPct val="0"/>
              </a:spcBef>
            </a:pPr>
            <a:r>
              <a:rPr lang="en-US" sz="3745" b="1">
                <a:solidFill>
                  <a:srgbClr val="006937"/>
                </a:solidFill>
                <a:latin typeface="Poppins Bold"/>
                <a:ea typeface="Poppins Bold"/>
                <a:cs typeface="Poppins Bold"/>
                <a:sym typeface="Poppins Bold"/>
              </a:rPr>
              <a:t>DES PROCHAINES CONFÉRENCES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48565" y="850367"/>
            <a:ext cx="6020378" cy="356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6"/>
              </a:lnSpc>
              <a:spcBef>
                <a:spcPct val="0"/>
              </a:spcBef>
            </a:pPr>
            <a:r>
              <a:rPr lang="en-US" sz="235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 </a:t>
            </a:r>
            <a:r>
              <a:rPr lang="en-US" sz="235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média</a:t>
            </a:r>
            <a:r>
              <a:rPr lang="en-US" sz="235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social de </a:t>
            </a:r>
            <a:r>
              <a:rPr lang="en-US" sz="235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tous</a:t>
            </a:r>
            <a:r>
              <a:rPr lang="en-US" sz="235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les </a:t>
            </a:r>
            <a:r>
              <a:rPr lang="en-US" sz="235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provençaux</a:t>
            </a:r>
            <a:r>
              <a:rPr lang="en-US" sz="235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704837" y="3903777"/>
            <a:ext cx="2537618" cy="2537618"/>
            <a:chOff x="0" y="0"/>
            <a:chExt cx="3383490" cy="33834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83490" cy="3383490"/>
            </a:xfrm>
            <a:custGeom>
              <a:avLst/>
              <a:gdLst/>
              <a:ahLst/>
              <a:cxnLst/>
              <a:rect l="l" t="t" r="r" b="b"/>
              <a:pathLst>
                <a:path w="3383490" h="3383490">
                  <a:moveTo>
                    <a:pt x="0" y="0"/>
                  </a:moveTo>
                  <a:lnTo>
                    <a:pt x="3383490" y="0"/>
                  </a:lnTo>
                  <a:lnTo>
                    <a:pt x="3383490" y="3383490"/>
                  </a:lnTo>
                  <a:lnTo>
                    <a:pt x="0" y="3383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693664" y="2023092"/>
            <a:ext cx="2594446" cy="2594446"/>
            <a:chOff x="0" y="0"/>
            <a:chExt cx="3459261" cy="34592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59261" cy="3459261"/>
            </a:xfrm>
            <a:custGeom>
              <a:avLst/>
              <a:gdLst/>
              <a:ahLst/>
              <a:cxnLst/>
              <a:rect l="l" t="t" r="r" b="b"/>
              <a:pathLst>
                <a:path w="3459261" h="3459261">
                  <a:moveTo>
                    <a:pt x="0" y="0"/>
                  </a:moveTo>
                  <a:lnTo>
                    <a:pt x="3459261" y="0"/>
                  </a:lnTo>
                  <a:lnTo>
                    <a:pt x="3459261" y="3459261"/>
                  </a:lnTo>
                  <a:lnTo>
                    <a:pt x="0" y="3459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750492" y="2079920"/>
            <a:ext cx="2537618" cy="2537618"/>
            <a:chOff x="0" y="0"/>
            <a:chExt cx="3383490" cy="33834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383490" cy="3383490"/>
            </a:xfrm>
            <a:custGeom>
              <a:avLst/>
              <a:gdLst/>
              <a:ahLst/>
              <a:cxnLst/>
              <a:rect l="l" t="t" r="r" b="b"/>
              <a:pathLst>
                <a:path w="3383490" h="3383490">
                  <a:moveTo>
                    <a:pt x="0" y="0"/>
                  </a:moveTo>
                  <a:lnTo>
                    <a:pt x="3383490" y="0"/>
                  </a:lnTo>
                  <a:lnTo>
                    <a:pt x="3383490" y="3383490"/>
                  </a:lnTo>
                  <a:lnTo>
                    <a:pt x="0" y="3383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48400" y="164969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  <a:t>Motivations du refus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31259" y="1969735"/>
            <a:ext cx="16152694" cy="6095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dirty="0">
                <a:latin typeface="+mj-lt"/>
                <a:cs typeface="Poppins" panose="00000500000000000000" pitchFamily="2" charset="0"/>
              </a:rPr>
              <a:t>Plusieurs raisons amènent à l’opposition au don des organes en cas de décès: </a:t>
            </a:r>
          </a:p>
          <a:p>
            <a:pPr marL="0" indent="0">
              <a:buNone/>
            </a:pPr>
            <a:endParaRPr lang="fr-FR" sz="4000" dirty="0">
              <a:latin typeface="+mj-lt"/>
              <a:cs typeface="Poppins" panose="00000500000000000000" pitchFamily="2" charset="0"/>
            </a:endParaRPr>
          </a:p>
          <a:p>
            <a:r>
              <a:rPr lang="fr-FR" sz="4000" dirty="0">
                <a:latin typeface="+mj-lt"/>
                <a:cs typeface="Poppins" panose="00000500000000000000" pitchFamily="2" charset="0"/>
              </a:rPr>
              <a:t>Refus du patient de son vivant </a:t>
            </a:r>
          </a:p>
          <a:p>
            <a:r>
              <a:rPr lang="fr-FR" sz="4000" dirty="0">
                <a:latin typeface="+mj-lt"/>
                <a:cs typeface="Poppins" panose="00000500000000000000" pitchFamily="2" charset="0"/>
              </a:rPr>
              <a:t>Refus des proches </a:t>
            </a:r>
          </a:p>
          <a:p>
            <a:pPr marL="0" indent="0">
              <a:buNone/>
            </a:pPr>
            <a:r>
              <a:rPr lang="fr-FR" sz="4000" dirty="0">
                <a:latin typeface="+mj-lt"/>
                <a:cs typeface="Poppins" panose="00000500000000000000" pitchFamily="2" charset="0"/>
              </a:rPr>
              <a:t>   1) religion </a:t>
            </a:r>
          </a:p>
          <a:p>
            <a:pPr marL="0" indent="0">
              <a:buNone/>
            </a:pPr>
            <a:r>
              <a:rPr lang="fr-FR" sz="4000" dirty="0">
                <a:latin typeface="+mj-lt"/>
                <a:cs typeface="Poppins" panose="00000500000000000000" pitchFamily="2" charset="0"/>
              </a:rPr>
              <a:t>   2) intégrité du corps </a:t>
            </a:r>
          </a:p>
          <a:p>
            <a:pPr marL="0" indent="0">
              <a:buNone/>
            </a:pPr>
            <a:r>
              <a:rPr lang="fr-FR" sz="4000" dirty="0">
                <a:latin typeface="+mj-lt"/>
                <a:cs typeface="Poppins" panose="00000500000000000000" pitchFamily="2" charset="0"/>
              </a:rPr>
              <a:t>   3) révolte contre la société</a:t>
            </a:r>
          </a:p>
          <a:p>
            <a:pPr marL="0" indent="0">
              <a:buNone/>
            </a:pPr>
            <a:r>
              <a:rPr lang="fr-FR" sz="4000" dirty="0">
                <a:latin typeface="+mj-lt"/>
                <a:cs typeface="Poppins" panose="00000500000000000000" pitchFamily="2" charset="0"/>
              </a:rPr>
              <a:t>   4) déni de la mort  </a:t>
            </a:r>
          </a:p>
          <a:p>
            <a:pPr marL="0" indent="0">
              <a:buNone/>
            </a:pPr>
            <a:endParaRPr lang="fr-FR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E0A4E2A9-C958-71C4-22D2-DFCE174CD844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052E0A7B-55FE-05F1-DB37-A8B5E9A738D3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79E463E1-C12F-03AA-C46C-B5E3D092D7B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0EBADA25-D509-07B6-57B6-5FD748B3BFD1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6456C44-68FB-6F44-2E65-B192C9C2B4AB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8EB24660-E97F-2290-D6BC-8D4E545A9BB8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7F34B712-F7D8-329B-5AA2-80BA55F63490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5C93D6E1-22B4-06DB-12E4-2EB514B9C248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36FE0029-BCFF-E12D-4CE5-C9BC03668DB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BF71AD30-6AE0-620D-C127-61767555F723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386E9F1-4FA3-6501-85EF-208F54070296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C26D8481-E31B-F565-DC7C-81E344EC361C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6" name="Freeform 14">
            <a:extLst>
              <a:ext uri="{FF2B5EF4-FFF2-40B4-BE49-F238E27FC236}">
                <a16:creationId xmlns:a16="http://schemas.microsoft.com/office/drawing/2014/main" id="{33132A50-5B02-BE4D-D7DF-46E492F521EC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46FBE4E6-A4DE-5D6B-E5B9-EBB0E0070277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6750" y="156512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06442" y="821725"/>
            <a:ext cx="15334880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8"/>
              </a:lnSpc>
            </a:pPr>
            <a:r>
              <a:rPr lang="en-US" sz="494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QUE DISENT LES RELIGIONS DU DON D'ORGANES ? </a:t>
            </a:r>
          </a:p>
        </p:txBody>
      </p:sp>
      <p:sp>
        <p:nvSpPr>
          <p:cNvPr id="6" name="Freeform 6"/>
          <p:cNvSpPr/>
          <p:nvPr/>
        </p:nvSpPr>
        <p:spPr>
          <a:xfrm>
            <a:off x="895904" y="726883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9" name="Group 9"/>
          <p:cNvGrpSpPr/>
          <p:nvPr/>
        </p:nvGrpSpPr>
        <p:grpSpPr>
          <a:xfrm>
            <a:off x="577303" y="3027774"/>
            <a:ext cx="5202696" cy="3760581"/>
            <a:chOff x="0" y="0"/>
            <a:chExt cx="1592318" cy="11509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92319" cy="1150950"/>
            </a:xfrm>
            <a:custGeom>
              <a:avLst/>
              <a:gdLst/>
              <a:ahLst/>
              <a:cxnLst/>
              <a:rect l="l" t="t" r="r" b="b"/>
              <a:pathLst>
                <a:path w="1592319" h="1150950">
                  <a:moveTo>
                    <a:pt x="29761" y="0"/>
                  </a:moveTo>
                  <a:lnTo>
                    <a:pt x="1562557" y="0"/>
                  </a:lnTo>
                  <a:cubicBezTo>
                    <a:pt x="1570450" y="0"/>
                    <a:pt x="1578020" y="3136"/>
                    <a:pt x="1583602" y="8717"/>
                  </a:cubicBezTo>
                  <a:cubicBezTo>
                    <a:pt x="1589183" y="14298"/>
                    <a:pt x="1592319" y="21868"/>
                    <a:pt x="1592319" y="29761"/>
                  </a:cubicBezTo>
                  <a:lnTo>
                    <a:pt x="1592319" y="1121189"/>
                  </a:lnTo>
                  <a:cubicBezTo>
                    <a:pt x="1592319" y="1137625"/>
                    <a:pt x="1578994" y="1150950"/>
                    <a:pt x="1562557" y="1150950"/>
                  </a:cubicBezTo>
                  <a:lnTo>
                    <a:pt x="29761" y="1150950"/>
                  </a:lnTo>
                  <a:cubicBezTo>
                    <a:pt x="21868" y="1150950"/>
                    <a:pt x="14298" y="1147814"/>
                    <a:pt x="8717" y="1142233"/>
                  </a:cubicBezTo>
                  <a:cubicBezTo>
                    <a:pt x="3136" y="1136652"/>
                    <a:pt x="0" y="1129082"/>
                    <a:pt x="0" y="1121189"/>
                  </a:cubicBezTo>
                  <a:lnTo>
                    <a:pt x="0" y="29761"/>
                  </a:lnTo>
                  <a:cubicBezTo>
                    <a:pt x="0" y="21868"/>
                    <a:pt x="3136" y="14298"/>
                    <a:pt x="8717" y="8717"/>
                  </a:cubicBezTo>
                  <a:cubicBezTo>
                    <a:pt x="14298" y="3136"/>
                    <a:pt x="21868" y="0"/>
                    <a:pt x="29761" y="0"/>
                  </a:cubicBezTo>
                  <a:close/>
                </a:path>
              </a:pathLst>
            </a:custGeom>
            <a:blipFill>
              <a:blip r:embed="rId6"/>
              <a:stretch>
                <a:fillRect t="-20675" b="-2067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384527" y="2667437"/>
            <a:ext cx="10459473" cy="502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8"/>
              </a:lnSpc>
            </a:pP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Témoignage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d’une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famille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catholique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Marion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Jacquin</a:t>
            </a:r>
            <a:endParaRPr lang="en-US" sz="4202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908"/>
              </a:lnSpc>
            </a:pPr>
            <a:endParaRPr lang="en-US" sz="4202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908"/>
              </a:lnSpc>
            </a:pP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Dr Sandrine WIRAMUS,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Agence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la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Biomédecine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témoignage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famille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musulmane</a:t>
            </a:r>
            <a:endParaRPr lang="en-US" sz="420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908"/>
              </a:lnSpc>
            </a:pPr>
            <a:endParaRPr lang="en-US" sz="420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908"/>
              </a:lnSpc>
            </a:pP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Myriam ABBAS,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aumônière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musulmane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AP-HP</a:t>
            </a:r>
          </a:p>
          <a:p>
            <a:pPr algn="l">
              <a:lnSpc>
                <a:spcPts val="3908"/>
              </a:lnSpc>
            </a:pPr>
            <a:endParaRPr lang="en-US" sz="420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4" name="Freeform 14"/>
          <p:cNvSpPr/>
          <p:nvPr/>
        </p:nvSpPr>
        <p:spPr>
          <a:xfrm>
            <a:off x="7802667" y="8670251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6750" y="156512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5904" y="726883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6239298" y="3275673"/>
            <a:ext cx="11747025" cy="372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Nadine PLUCHINO, </a:t>
            </a: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cadre de santé, chambres mortuaires de l'AP-HM</a:t>
            </a:r>
          </a:p>
          <a:p>
            <a:pPr algn="l">
              <a:lnSpc>
                <a:spcPts val="5883"/>
              </a:lnSpc>
            </a:pPr>
            <a:endParaRPr lang="en-US" sz="4202" spc="-26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Frédéric IRIDE, </a:t>
            </a: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cadre supérieur de santé, chambres  mortuaires de l'AP-HM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1" name="Freeform 11"/>
          <p:cNvSpPr/>
          <p:nvPr/>
        </p:nvSpPr>
        <p:spPr>
          <a:xfrm>
            <a:off x="7802667" y="8670251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1017646" y="3148359"/>
            <a:ext cx="4616845" cy="4853451"/>
          </a:xfrm>
          <a:custGeom>
            <a:avLst/>
            <a:gdLst/>
            <a:ahLst/>
            <a:cxnLst/>
            <a:rect l="l" t="t" r="r" b="b"/>
            <a:pathLst>
              <a:path w="4616845" h="4853451">
                <a:moveTo>
                  <a:pt x="0" y="0"/>
                </a:moveTo>
                <a:lnTo>
                  <a:pt x="4616845" y="0"/>
                </a:lnTo>
                <a:lnTo>
                  <a:pt x="4616845" y="4853451"/>
                </a:lnTo>
                <a:lnTo>
                  <a:pt x="0" y="48534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TextBox 13"/>
          <p:cNvSpPr txBox="1"/>
          <p:nvPr/>
        </p:nvSpPr>
        <p:spPr>
          <a:xfrm>
            <a:off x="2506442" y="644891"/>
            <a:ext cx="15334880" cy="164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5"/>
              </a:lnSpc>
            </a:pPr>
            <a:r>
              <a:rPr lang="en-US" sz="494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QUE DEVIENT LE CORPS APRÈS UN PRÉLÈVEMENT D'ORGANES ?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431" y="168877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5904" y="726883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0" name="Freeform 10"/>
          <p:cNvSpPr/>
          <p:nvPr/>
        </p:nvSpPr>
        <p:spPr>
          <a:xfrm>
            <a:off x="7802667" y="8670251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257446" y="3157754"/>
            <a:ext cx="4137246" cy="5024219"/>
          </a:xfrm>
          <a:custGeom>
            <a:avLst/>
            <a:gdLst/>
            <a:ahLst/>
            <a:cxnLst/>
            <a:rect l="l" t="t" r="r" b="b"/>
            <a:pathLst>
              <a:path w="4137246" h="5024219">
                <a:moveTo>
                  <a:pt x="0" y="0"/>
                </a:moveTo>
                <a:lnTo>
                  <a:pt x="4137246" y="0"/>
                </a:lnTo>
                <a:lnTo>
                  <a:pt x="4137246" y="5024219"/>
                </a:lnTo>
                <a:lnTo>
                  <a:pt x="0" y="50242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8465" r="-4859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6239298" y="3275673"/>
            <a:ext cx="11747025" cy="4465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Dr Clara DASSETTO, </a:t>
            </a: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médecin spécialiste en transplantation hépatique, AP-HM</a:t>
            </a:r>
          </a:p>
          <a:p>
            <a:pPr algn="l">
              <a:lnSpc>
                <a:spcPts val="5883"/>
              </a:lnSpc>
            </a:pPr>
            <a:endParaRPr lang="en-US" sz="4202" spc="-26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Dr Raphaël GODEFROY, </a:t>
            </a: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médecin spécialiste en transplantation rénale, AP-HM</a:t>
            </a:r>
          </a:p>
          <a:p>
            <a:pPr algn="l">
              <a:lnSpc>
                <a:spcPts val="5883"/>
              </a:lnSpc>
            </a:pPr>
            <a:endParaRPr lang="en-US" sz="4202" spc="-26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506442" y="644891"/>
            <a:ext cx="15334880" cy="164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5"/>
              </a:lnSpc>
            </a:pPr>
            <a:r>
              <a:rPr lang="en-US" sz="494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POURQUOI LE DON D'ORGANES EST L’UNIQUE SOLUTION POUR SAUVER DES VIES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1FC9E4D-7A38-2A4B-28E5-783A7B4FBC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32403" r="35132"/>
          <a:stretch/>
        </p:blipFill>
        <p:spPr>
          <a:xfrm>
            <a:off x="13211720" y="2146454"/>
            <a:ext cx="3858806" cy="722237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C8D2ED-467B-CAC2-B667-52FC95123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869" y="-350142"/>
            <a:ext cx="8972262" cy="1938041"/>
          </a:xfrm>
        </p:spPr>
        <p:txBody>
          <a:bodyPr anchor="b">
            <a:normAutofit/>
          </a:bodyPr>
          <a:lstStyle/>
          <a:p>
            <a:pPr algn="ctr"/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Et pourquoi ne pas chercher d’autres solutions que la greffe d’organe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F56B1A-185F-C652-0968-AB8E9374D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783" y="2324100"/>
            <a:ext cx="6030433" cy="6867088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fr-FR" sz="2850" dirty="0"/>
          </a:p>
          <a:p>
            <a:pPr algn="ctr"/>
            <a:r>
              <a:rPr lang="fr-FR" sz="4400" dirty="0"/>
              <a:t>Utiliser les organes des animaux : </a:t>
            </a:r>
          </a:p>
          <a:p>
            <a:pPr marL="0" indent="0" algn="ctr">
              <a:buNone/>
            </a:pPr>
            <a:r>
              <a:rPr lang="fr-FR" sz="4400" b="1" dirty="0"/>
              <a:t>la xénogreffe</a:t>
            </a:r>
          </a:p>
          <a:p>
            <a:pPr marL="0" indent="0" algn="ctr">
              <a:buNone/>
            </a:pPr>
            <a:endParaRPr lang="fr-FR" sz="4400" dirty="0"/>
          </a:p>
          <a:p>
            <a:pPr algn="ctr"/>
            <a:r>
              <a:rPr lang="fr-FR" sz="4400" dirty="0"/>
              <a:t>Construire des organes par la technologie : </a:t>
            </a:r>
          </a:p>
          <a:p>
            <a:pPr marL="0" indent="0" algn="ctr">
              <a:buNone/>
            </a:pPr>
            <a:r>
              <a:rPr lang="fr-FR" sz="4400" b="1" dirty="0"/>
              <a:t>Les organes artificiels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725E84-046F-4554-92B9-2510827E32D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2014" r="11790"/>
          <a:stretch/>
        </p:blipFill>
        <p:spPr>
          <a:xfrm>
            <a:off x="1206466" y="2146454"/>
            <a:ext cx="3824712" cy="7222378"/>
          </a:xfrm>
          <a:prstGeom prst="rect">
            <a:avLst/>
          </a:pr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EFC09AF5-D4BD-7D62-F649-68438FD91EC9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55701304-D97C-A662-6BFC-5BEEC1FC9B5B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16E8B489-EA43-B90E-D2B9-1A48756A963D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5">
            <a:extLst>
              <a:ext uri="{FF2B5EF4-FFF2-40B4-BE49-F238E27FC236}">
                <a16:creationId xmlns:a16="http://schemas.microsoft.com/office/drawing/2014/main" id="{BFBF8672-0699-D321-C401-47A4951FF1C0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31C0AB3-D3D6-561A-0FB2-23EA29E6F352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29BFB28C-6886-9477-857C-52884DF4F986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3AAD7B57-F548-0733-BBF8-963260495A9B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23DEE5C-3C83-BC37-1E4E-1CCD5773C44D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5824A137-3CC9-D7B4-1866-4CAAC94A60B5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7" name="Group 11">
            <a:extLst>
              <a:ext uri="{FF2B5EF4-FFF2-40B4-BE49-F238E27FC236}">
                <a16:creationId xmlns:a16="http://schemas.microsoft.com/office/drawing/2014/main" id="{74AA8244-6688-E1D5-DC3A-90A53B11696B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922F2AA-B6E9-0DCB-3C88-04D66E04B20F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EF71FC15-61A4-88A1-41DA-D537F79CC3FB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20" name="Freeform 14">
            <a:extLst>
              <a:ext uri="{FF2B5EF4-FFF2-40B4-BE49-F238E27FC236}">
                <a16:creationId xmlns:a16="http://schemas.microsoft.com/office/drawing/2014/main" id="{41DE24DD-564D-84A4-CA3A-3B5568E572C9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BBECB8FA-F1B3-C11B-A15E-08FEF60C5747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54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2A2A96-50E2-2470-2019-954028A9E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489" y="-1605083"/>
            <a:ext cx="10479023" cy="2664726"/>
          </a:xfrm>
        </p:spPr>
        <p:txBody>
          <a:bodyPr anchor="b">
            <a:normAutofit/>
          </a:bodyPr>
          <a:lstStyle/>
          <a:p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Et pourquoi pas les organes des animaux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D3CABA-E753-42C1-0CC5-805977D60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19853" y="8432558"/>
            <a:ext cx="6055698" cy="1298022"/>
          </a:xfrm>
          <a:prstGeom prst="rect">
            <a:avLst/>
          </a:prstGeom>
          <a:noFill/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B1BD8E-6E7A-0432-EB4D-D14EE9C2A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028" y="1854442"/>
            <a:ext cx="11180305" cy="7212210"/>
          </a:xfrm>
        </p:spPr>
        <p:txBody>
          <a:bodyPr>
            <a:normAutofit fontScale="92500"/>
          </a:bodyPr>
          <a:lstStyle/>
          <a:p>
            <a:r>
              <a:rPr lang="fr-FR" sz="3300" b="1" dirty="0"/>
              <a:t>1667 : </a:t>
            </a:r>
            <a:r>
              <a:rPr lang="fr-FR" sz="3300" dirty="0"/>
              <a:t>Une idée ancienne, 1</a:t>
            </a:r>
            <a:r>
              <a:rPr lang="fr-FR" sz="3300" baseline="30000" dirty="0"/>
              <a:t>ère</a:t>
            </a:r>
            <a:r>
              <a:rPr lang="fr-FR" sz="3300" dirty="0"/>
              <a:t> transfusion sanguine : sang d’agneau</a:t>
            </a:r>
          </a:p>
          <a:p>
            <a:pPr marL="0" indent="0">
              <a:buNone/>
            </a:pPr>
            <a:endParaRPr lang="fr-FR" sz="3300" dirty="0"/>
          </a:p>
          <a:p>
            <a:r>
              <a:rPr lang="fr-FR" sz="3300" b="1" dirty="0"/>
              <a:t>Années 1960-80 : </a:t>
            </a:r>
            <a:r>
              <a:rPr lang="fr-FR" sz="3300" dirty="0"/>
              <a:t>organes de singes à des humains : échec (rejet)</a:t>
            </a:r>
          </a:p>
          <a:p>
            <a:pPr marL="0" indent="0">
              <a:buNone/>
            </a:pPr>
            <a:endParaRPr lang="fr-FR" sz="3300" dirty="0"/>
          </a:p>
          <a:p>
            <a:r>
              <a:rPr lang="fr-FR" sz="3300" b="1" dirty="0"/>
              <a:t>2000 : </a:t>
            </a:r>
            <a:r>
              <a:rPr lang="fr-FR" sz="3300" dirty="0"/>
              <a:t>porcs génétiquement modifiés</a:t>
            </a:r>
          </a:p>
          <a:p>
            <a:pPr marL="0" indent="0">
              <a:buNone/>
            </a:pPr>
            <a:endParaRPr lang="fr-FR" sz="3300" dirty="0"/>
          </a:p>
          <a:p>
            <a:r>
              <a:rPr lang="fr-FR" sz="3300" b="1" dirty="0"/>
              <a:t>2010 : </a:t>
            </a:r>
            <a:r>
              <a:rPr lang="fr-FR" sz="3300" dirty="0"/>
              <a:t>transplantation d’organes de porcs à des singes</a:t>
            </a:r>
          </a:p>
          <a:p>
            <a:endParaRPr lang="fr-FR" sz="3300" dirty="0"/>
          </a:p>
          <a:p>
            <a:r>
              <a:rPr lang="fr-FR" sz="3300" b="1" dirty="0"/>
              <a:t>2020 : </a:t>
            </a:r>
            <a:r>
              <a:rPr lang="fr-FR" sz="3300" dirty="0"/>
              <a:t>transplantations de reins de porcs génétiquement modifiés à des humains</a:t>
            </a:r>
          </a:p>
          <a:p>
            <a:pPr lvl="1"/>
            <a:r>
              <a:rPr lang="fr-FR" sz="2700" dirty="0"/>
              <a:t>Humains décédés (9 cas) : rejets, thromboses, infection (survie max 22j)</a:t>
            </a:r>
          </a:p>
          <a:p>
            <a:pPr lvl="1"/>
            <a:r>
              <a:rPr lang="fr-FR" sz="2700" dirty="0"/>
              <a:t>Humains vivants (5 cas) : survie 7j à 2 mois</a:t>
            </a:r>
            <a:endParaRPr lang="fr-FR" sz="3300" dirty="0"/>
          </a:p>
          <a:p>
            <a:pPr marL="1371600" lvl="2" indent="0">
              <a:buNone/>
            </a:pPr>
            <a:endParaRPr lang="fr-FR" sz="27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4F8A41-5B67-EB5D-4BDB-EF3CDAD1CF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3430" r="5737" b="-2"/>
          <a:stretch/>
        </p:blipFill>
        <p:spPr>
          <a:xfrm>
            <a:off x="14900093" y="1684950"/>
            <a:ext cx="2820722" cy="283533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026" name="Picture 2" descr="Chimpanzé : biographie et actualités - Sciences et Avenir">
            <a:extLst>
              <a:ext uri="{FF2B5EF4-FFF2-40B4-BE49-F238E27FC236}">
                <a16:creationId xmlns:a16="http://schemas.microsoft.com/office/drawing/2014/main" id="{ABEC1DE5-EDEE-BF50-BDEE-A3AFC4C44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/>
          <a:stretch/>
        </p:blipFill>
        <p:spPr bwMode="auto">
          <a:xfrm>
            <a:off x="13886979" y="5014253"/>
            <a:ext cx="3588572" cy="30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gneau du Poitou-Charentes — Wikipédia">
            <a:extLst>
              <a:ext uri="{FF2B5EF4-FFF2-40B4-BE49-F238E27FC236}">
                <a16:creationId xmlns:a16="http://schemas.microsoft.com/office/drawing/2014/main" id="{4E0BDFF5-1BEA-CF9D-F514-0E24569B2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441" y="1694655"/>
            <a:ext cx="2107806" cy="280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C3A2DA50-1248-42B9-6640-694F5B3BD09F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BE6D7C67-72BD-F1EF-BB23-7DD0CB664176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90CD8088-4602-2B6D-9BE7-F20A9FE90C03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BA8B60C6-C285-0914-B576-79F1C97E6D9C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692E911-1F2F-A995-BA8A-9B92A755551D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DDDAD321-FF13-0F3D-358B-0ACCF8301035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6601FA33-5372-8FFF-C362-4EC21FFFADBD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D97E2E0-A30F-E5B5-AD52-49EA6586617C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49E638A1-FF61-97B1-1366-1785C840103A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5" name="Group 11">
            <a:extLst>
              <a:ext uri="{FF2B5EF4-FFF2-40B4-BE49-F238E27FC236}">
                <a16:creationId xmlns:a16="http://schemas.microsoft.com/office/drawing/2014/main" id="{A8B1F878-2C76-3DF2-8B2E-A1BDF95B09DA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48C690D-E73D-F8BE-BBD5-BD06F7DFE404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984571BB-4D3C-9C2F-2FD6-6FAF2CBFEA31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8" name="Freeform 14">
            <a:extLst>
              <a:ext uri="{FF2B5EF4-FFF2-40B4-BE49-F238E27FC236}">
                <a16:creationId xmlns:a16="http://schemas.microsoft.com/office/drawing/2014/main" id="{3064F0F5-4CA7-2EC4-8A81-FC38FDD122AF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21C4192C-96AB-7177-1705-4D4B928C400F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537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C01D7-227F-EFAB-3913-7999CDD74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93A81F-4EB0-546A-8829-60816ED76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7235" y="235671"/>
            <a:ext cx="10693529" cy="938212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Poppins" panose="00000500000000000000" pitchFamily="2" charset="0"/>
                <a:ea typeface="Cambria" panose="02040503050406030204" pitchFamily="18" charset="0"/>
                <a:cs typeface="Poppins" panose="00000500000000000000" pitchFamily="2" charset="0"/>
              </a:rPr>
              <a:t>Et pourquoi pas les organes des animaux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5C8834-1B11-A2C0-9608-A0357401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075899"/>
            <a:ext cx="10134600" cy="8211101"/>
          </a:xfrm>
        </p:spPr>
        <p:txBody>
          <a:bodyPr>
            <a:noAutofit/>
          </a:bodyPr>
          <a:lstStyle/>
          <a:p>
            <a:r>
              <a:rPr lang="fr-FR" sz="3600" b="1" dirty="0">
                <a:ea typeface="Cambria" panose="02040503050406030204" pitchFamily="18" charset="0"/>
              </a:rPr>
              <a:t>Résultats très insuffisants pour l’instant</a:t>
            </a:r>
          </a:p>
          <a:p>
            <a:r>
              <a:rPr lang="fr-FR" sz="3600" b="1" dirty="0">
                <a:ea typeface="Cambria" panose="02040503050406030204" pitchFamily="18" charset="0"/>
              </a:rPr>
              <a:t>Limites :</a:t>
            </a:r>
            <a:r>
              <a:rPr lang="fr-FR" sz="3600" dirty="0">
                <a:ea typeface="Cambria" panose="02040503050406030204" pitchFamily="18" charset="0"/>
              </a:rPr>
              <a:t> </a:t>
            </a:r>
          </a:p>
          <a:p>
            <a:pPr marL="1200150" lvl="1" indent="-514350">
              <a:buFont typeface="Cambria" panose="02040503050406030204" pitchFamily="18" charset="0"/>
              <a:buChar char="-"/>
            </a:pPr>
            <a:r>
              <a:rPr lang="fr-FR" sz="3600" dirty="0">
                <a:ea typeface="Cambria" panose="02040503050406030204" pitchFamily="18" charset="0"/>
                <a:cs typeface="Times New Roman" panose="02020603050405020304" pitchFamily="18" charset="0"/>
              </a:rPr>
              <a:t>Incompatibilité, rejet </a:t>
            </a:r>
          </a:p>
          <a:p>
            <a:pPr marL="1200150" lvl="1" indent="-514350">
              <a:buFont typeface="Cambria" panose="02040503050406030204" pitchFamily="18" charset="0"/>
              <a:buChar char="-"/>
            </a:pPr>
            <a:r>
              <a:rPr lang="fr-FR" sz="3600" dirty="0">
                <a:ea typeface="Cambria" panose="02040503050406030204" pitchFamily="18" charset="0"/>
                <a:cs typeface="Times New Roman" panose="02020603050405020304" pitchFamily="18" charset="0"/>
              </a:rPr>
              <a:t>Infections : zoonoses</a:t>
            </a:r>
          </a:p>
          <a:p>
            <a:pPr marL="1200150" lvl="1" indent="-514350">
              <a:buFont typeface="Cambria" panose="02040503050406030204" pitchFamily="18" charset="0"/>
              <a:buChar char="-"/>
            </a:pPr>
            <a:r>
              <a:rPr lang="fr-FR" sz="3600" dirty="0">
                <a:ea typeface="Cambria" panose="02040503050406030204" pitchFamily="18" charset="0"/>
                <a:cs typeface="Times New Roman" panose="02020603050405020304" pitchFamily="18" charset="0"/>
              </a:rPr>
              <a:t>Ethiques : exploitation animale, production d’organes génétiques modifiés, acceptabilité</a:t>
            </a:r>
          </a:p>
          <a:p>
            <a:pPr marL="685800" lvl="1" indent="0">
              <a:buNone/>
            </a:pPr>
            <a:endParaRPr lang="fr-FR" sz="3600" dirty="0">
              <a:ea typeface="Cambria" panose="02040503050406030204" pitchFamily="18" charset="0"/>
            </a:endParaRPr>
          </a:p>
          <a:p>
            <a:r>
              <a:rPr lang="fr-FR" sz="3600" b="1" dirty="0">
                <a:ea typeface="Cambria" panose="02040503050406030204" pitchFamily="18" charset="0"/>
              </a:rPr>
              <a:t>Des décennies de développement</a:t>
            </a:r>
            <a:r>
              <a:rPr lang="fr-FR" sz="3600" dirty="0">
                <a:ea typeface="Cambria" panose="02040503050406030204" pitchFamily="18" charset="0"/>
              </a:rPr>
              <a:t> pour avoir (si c’est possible) une technique fiable</a:t>
            </a:r>
          </a:p>
        </p:txBody>
      </p:sp>
      <p:pic>
        <p:nvPicPr>
          <p:cNvPr id="4" name="Image 3" descr="Une image contenant texte, dessin, clipart, illustration&#10;&#10;Description générée automatiquement">
            <a:extLst>
              <a:ext uri="{FF2B5EF4-FFF2-40B4-BE49-F238E27FC236}">
                <a16:creationId xmlns:a16="http://schemas.microsoft.com/office/drawing/2014/main" id="{919DB6B2-ABFB-3B26-F08C-12FFF248D3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r="1" b="1"/>
          <a:stretch/>
        </p:blipFill>
        <p:spPr bwMode="auto">
          <a:xfrm>
            <a:off x="10445234" y="1214791"/>
            <a:ext cx="7243388" cy="8330853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F5517845-5E81-0721-FF10-52DE86FD6740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9BE18BE2-E869-DDBE-B486-FF54597321E2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842D56F6-79B0-ADEE-2FEC-833A9A966963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F9C89C3B-54BB-973F-7AA1-5E33A59107E4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5233092-9480-3B19-AE96-58A1A0F32C15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C9F9B41C-F575-6DC1-2709-9F656825C111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069B16E-64C9-171C-7AEF-9AB882C8A0FB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9DC7534B-2C3B-D436-BE1B-5A15D0A9C655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600DAE14-1BD4-E766-348C-C05E7AA9AA87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FFBE4EDB-03A0-E219-ED97-A818A7666BD5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D6D799C-ADC1-0BDF-CA14-8239CEFDCE08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3A7F01E5-D7C6-7300-8114-08C2288F8020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7" name="Freeform 14">
            <a:extLst>
              <a:ext uri="{FF2B5EF4-FFF2-40B4-BE49-F238E27FC236}">
                <a16:creationId xmlns:a16="http://schemas.microsoft.com/office/drawing/2014/main" id="{00D55553-AD51-B258-703F-E9C705E53534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F4070594-F845-8566-3EC5-490F7B87520D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4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87D77E-2008-A31C-DD80-88E6666C1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416498"/>
            <a:ext cx="8458200" cy="85640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Et pourquoi pas des organes artificiels ?</a:t>
            </a:r>
            <a:r>
              <a:rPr lang="fr-FR" sz="3600" dirty="0"/>
              <a:t>	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7C14B3-73F7-1A90-CB25-0CB6AE72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717" y="1858907"/>
            <a:ext cx="10228993" cy="7203281"/>
          </a:xfrm>
        </p:spPr>
        <p:txBody>
          <a:bodyPr/>
          <a:lstStyle/>
          <a:p>
            <a:r>
              <a:rPr lang="fr-FR" sz="3600" b="1" dirty="0"/>
              <a:t>Cœur artificiel </a:t>
            </a:r>
          </a:p>
          <a:p>
            <a:pPr lvl="1"/>
            <a:r>
              <a:rPr lang="fr-FR" sz="3200" dirty="0"/>
              <a:t>Actuellement : pas d’organe entier</a:t>
            </a:r>
          </a:p>
          <a:p>
            <a:pPr lvl="1"/>
            <a:r>
              <a:rPr lang="fr-FR" sz="3200" dirty="0"/>
              <a:t>Projet le plus avancé : français CARMAT®</a:t>
            </a:r>
          </a:p>
          <a:p>
            <a:pPr lvl="2"/>
            <a:r>
              <a:rPr lang="fr-FR" sz="2800" dirty="0"/>
              <a:t>Déjà implanté</a:t>
            </a:r>
          </a:p>
          <a:p>
            <a:pPr lvl="2"/>
            <a:r>
              <a:rPr lang="fr-FR" sz="2800" dirty="0"/>
              <a:t>Décès en quelques jours à 2-3 mois </a:t>
            </a:r>
          </a:p>
          <a:p>
            <a:pPr lvl="2"/>
            <a:r>
              <a:rPr lang="fr-FR" sz="2800" dirty="0"/>
              <a:t>De l’ordre de la recherche</a:t>
            </a:r>
          </a:p>
          <a:p>
            <a:pPr lvl="1"/>
            <a:endParaRPr lang="fr-FR" sz="3200" dirty="0"/>
          </a:p>
          <a:p>
            <a:r>
              <a:rPr lang="fr-FR" sz="3600" b="1" dirty="0"/>
              <a:t>Rein, poumon : </a:t>
            </a:r>
            <a:r>
              <a:rPr lang="fr-FR" sz="3600" dirty="0"/>
              <a:t>pas de prototype : </a:t>
            </a:r>
          </a:p>
          <a:p>
            <a:pPr lvl="1"/>
            <a:r>
              <a:rPr lang="fr-FR" sz="3200" dirty="0"/>
              <a:t>Machines de suppléance</a:t>
            </a:r>
          </a:p>
          <a:p>
            <a:pPr lvl="1"/>
            <a:endParaRPr lang="fr-FR" sz="3200" dirty="0"/>
          </a:p>
          <a:p>
            <a:r>
              <a:rPr lang="fr-FR" sz="3600" b="1" dirty="0"/>
              <a:t>Foie : </a:t>
            </a:r>
            <a:r>
              <a:rPr lang="fr-FR" sz="3600" dirty="0"/>
              <a:t>pas d’alternative à la transplantation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7C193F1-CBCB-121A-32CE-5F144250D0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33064" y="2499243"/>
            <a:ext cx="2622630" cy="32750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72B6FF3-B992-5260-2DB6-43A52681EDB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07636" y="6593564"/>
            <a:ext cx="4759457" cy="316720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048" y="2514579"/>
            <a:ext cx="2828235" cy="3259689"/>
          </a:xfrm>
          <a:prstGeom prst="rect">
            <a:avLst/>
          </a:prstGeom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A58B6448-D962-7824-1BBC-4D2D3840CFB9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E779672C-338C-3C23-4855-2F29E5EF7839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9C15CA11-AD68-EE36-1FAC-41E73BAF1867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5C8A7FE1-83D4-66B1-3C94-07A0F14B98EB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48AE4B6-1215-9D44-B9DF-5C0A46CCE3A9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AFA29E28-0FED-8E11-4EF9-A81D1713756C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0AB79D5C-944E-0A64-0F71-19DD8E7D0598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33000B7-C714-B25A-C7E4-DBBCFBB308EE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4DBFA938-A288-409B-6B6A-C8B88F1891CB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6" name="Group 11">
            <a:extLst>
              <a:ext uri="{FF2B5EF4-FFF2-40B4-BE49-F238E27FC236}">
                <a16:creationId xmlns:a16="http://schemas.microsoft.com/office/drawing/2014/main" id="{55936A2F-F975-F36A-5482-396CAAB7D3BD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C84E30CD-8ADF-2171-2328-14E4270B72E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4DD71F29-AAE0-7F87-35CE-AA81DE6E345B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9" name="Freeform 14">
            <a:extLst>
              <a:ext uri="{FF2B5EF4-FFF2-40B4-BE49-F238E27FC236}">
                <a16:creationId xmlns:a16="http://schemas.microsoft.com/office/drawing/2014/main" id="{66C408AF-9C23-CA43-5150-E99E42313726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90B19E52-B04E-0AE3-BE86-DE7E29797AAE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10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F3603-0661-2310-6111-49927A31B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CE745-9866-822F-2CF4-403ECE6DA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249" y="488951"/>
            <a:ext cx="9685502" cy="959648"/>
          </a:xfrm>
        </p:spPr>
        <p:txBody>
          <a:bodyPr>
            <a:noAutofit/>
          </a:bodyPr>
          <a:lstStyle/>
          <a:p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Et pourquoi pas des organes artificiels ?	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E255FF-9DAE-92AB-DE4A-D266BC935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8616" y="1705404"/>
            <a:ext cx="15773400" cy="7203281"/>
          </a:xfrm>
        </p:spPr>
        <p:txBody>
          <a:bodyPr>
            <a:normAutofit/>
          </a:bodyPr>
          <a:lstStyle/>
          <a:p>
            <a:r>
              <a:rPr lang="fr-FR" b="1" dirty="0"/>
              <a:t>Limites :</a:t>
            </a:r>
          </a:p>
          <a:p>
            <a:pPr lvl="1"/>
            <a:r>
              <a:rPr lang="fr-FR" sz="3200" dirty="0"/>
              <a:t>Techniques nombreuses : </a:t>
            </a:r>
          </a:p>
          <a:p>
            <a:pPr lvl="2"/>
            <a:r>
              <a:rPr lang="fr-FR" sz="3200" dirty="0"/>
              <a:t>Compatibilité avec le corps humain</a:t>
            </a:r>
          </a:p>
          <a:p>
            <a:pPr lvl="2"/>
            <a:r>
              <a:rPr lang="fr-FR" sz="3200" dirty="0"/>
              <a:t>Energie : consommation ++, recharge</a:t>
            </a:r>
          </a:p>
          <a:p>
            <a:pPr lvl="2"/>
            <a:r>
              <a:rPr lang="fr-FR" sz="3200" dirty="0"/>
              <a:t>Entretien des composants </a:t>
            </a:r>
          </a:p>
          <a:p>
            <a:pPr lvl="2"/>
            <a:r>
              <a:rPr lang="fr-FR" sz="3200" dirty="0"/>
              <a:t>Miniaturisation </a:t>
            </a:r>
          </a:p>
          <a:p>
            <a:pPr lvl="1"/>
            <a:r>
              <a:rPr lang="fr-FR" sz="3200" dirty="0"/>
              <a:t>Coût</a:t>
            </a:r>
          </a:p>
          <a:p>
            <a:pPr marL="685800" lvl="1" indent="0">
              <a:buNone/>
            </a:pPr>
            <a:endParaRPr lang="fr-FR" sz="3200" dirty="0"/>
          </a:p>
          <a:p>
            <a:r>
              <a:rPr lang="fr-FR" dirty="0"/>
              <a:t>Il n’existe aucun organe entier artificiel qui </a:t>
            </a:r>
            <a:br>
              <a:rPr lang="fr-FR" dirty="0"/>
            </a:br>
            <a:r>
              <a:rPr lang="fr-FR" dirty="0"/>
              <a:t>fonctionne au long terme</a:t>
            </a:r>
          </a:p>
          <a:p>
            <a:r>
              <a:rPr lang="fr-FR" dirty="0"/>
              <a:t>De l’ordre de la science-fiction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B01E2E-0213-6349-B89D-7CB280D0341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87000" y="1633007"/>
            <a:ext cx="3818101" cy="38181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AB68F0-4BED-8E97-09B4-B88C74B0EAD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58600" y="5829300"/>
            <a:ext cx="4081820" cy="4081820"/>
          </a:xfrm>
          <a:prstGeom prst="rect">
            <a:avLst/>
          </a:pr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4466EB69-1659-D5DE-F72A-4C67A575A5E0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06ED15F2-4D87-5261-E2E5-5529098D84C8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21D11A1F-843C-C83C-7538-545BFBB618A1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52273F2C-A23B-6D4B-A46C-8A33B1E45FDC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FF7BFE4-AC39-84CE-202D-E93EB379FEDC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E10A6B7D-C8A2-CE33-2702-D5A4519C6EF1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65221317-AD40-687E-C178-1434F39E5B0F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6E1D732-9049-2E66-FCAB-1469D9078815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C48C65D2-A8ED-C4A0-F4BB-C09B3B4C1A88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6" name="Group 11">
            <a:extLst>
              <a:ext uri="{FF2B5EF4-FFF2-40B4-BE49-F238E27FC236}">
                <a16:creationId xmlns:a16="http://schemas.microsoft.com/office/drawing/2014/main" id="{18540AF3-8D16-9A45-2942-11AAB87859D5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EAE37A6-76DC-87BE-8976-62B55162E215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1C09F1BB-1FCF-B138-DF44-E7EB24AE0A12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9" name="Freeform 14">
            <a:extLst>
              <a:ext uri="{FF2B5EF4-FFF2-40B4-BE49-F238E27FC236}">
                <a16:creationId xmlns:a16="http://schemas.microsoft.com/office/drawing/2014/main" id="{58B68F5B-C758-27D5-4869-74D4FBE8A045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010857FA-DB08-E369-1C40-1CDC2C35CC4E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24" name="Image 23" descr="Une image contenant art&#10;&#10;Description générée automatiquement">
            <a:extLst>
              <a:ext uri="{FF2B5EF4-FFF2-40B4-BE49-F238E27FC236}">
                <a16:creationId xmlns:a16="http://schemas.microsoft.com/office/drawing/2014/main" id="{D8DEDDE2-D760-9BCF-CE0F-0329198D33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071" y="2705100"/>
            <a:ext cx="3818101" cy="381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3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7A889A-4C69-C62F-39F9-49CABC731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869" y="256813"/>
            <a:ext cx="3556262" cy="1143000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En 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F5D31F-A9D8-DAC0-1F85-24A03EBF5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804811"/>
            <a:ext cx="9525000" cy="7716471"/>
          </a:xfrm>
        </p:spPr>
        <p:txBody>
          <a:bodyPr>
            <a:normAutofit/>
          </a:bodyPr>
          <a:lstStyle/>
          <a:p>
            <a:endParaRPr lang="fr-FR" dirty="0"/>
          </a:p>
          <a:p>
            <a:pPr marL="0" indent="0" algn="ctr">
              <a:buNone/>
            </a:pPr>
            <a:r>
              <a:rPr lang="fr-FR" sz="7200" dirty="0"/>
              <a:t>La recherche continue…</a:t>
            </a:r>
            <a:endParaRPr lang="fr-FR" sz="12100" dirty="0"/>
          </a:p>
          <a:p>
            <a:pPr marL="0" indent="0" algn="ctr">
              <a:buNone/>
            </a:pPr>
            <a:r>
              <a:rPr lang="fr-FR" sz="4800" dirty="0"/>
              <a:t>En attendant, il n’y a qu’une </a:t>
            </a:r>
            <a:br>
              <a:rPr lang="fr-FR" sz="4800" dirty="0"/>
            </a:br>
            <a:r>
              <a:rPr lang="fr-FR" sz="4800" dirty="0"/>
              <a:t>chose qui marche aujourd’hui :</a:t>
            </a:r>
          </a:p>
          <a:p>
            <a:pPr marL="0" indent="0" algn="ctr">
              <a:buNone/>
            </a:pPr>
            <a:r>
              <a:rPr lang="fr-FR" sz="4800" dirty="0"/>
              <a:t> </a:t>
            </a:r>
          </a:p>
          <a:p>
            <a:pPr marL="0" indent="0" algn="ctr">
              <a:buNone/>
            </a:pPr>
            <a:br>
              <a:rPr lang="fr-FR" sz="4800" dirty="0"/>
            </a:br>
            <a:r>
              <a:rPr lang="fr-FR" sz="4800" b="1" dirty="0"/>
              <a:t>le don d’organes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0CFE3E82-6659-175D-22E6-C0F295F4EE3A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36B5DCBC-5447-1887-F7B1-4CD8DED2BA7E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02CE0DDB-880B-BE35-A6EC-2F5EBBBB6D69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A72580F9-FC48-E7F2-124C-88216A7ED39D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F38B1527-FD90-F1D3-0FCA-992DA0AD3C1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5F55FC0F-B334-6AA6-5EDB-D2B136BD17FD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9842B059-177F-F188-A621-2C3D1BE57EA2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0EABD81B-1BDE-B6C5-07BB-463E8A1DE58A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CC352414-7118-A0A3-CF74-80C04F2B2986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3331B7D5-55F6-3BAA-788D-3E10A1BC71A7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D3C193C5-14B2-AAD7-9601-7EF17FAAAF40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7B248892-4D6A-2B2C-3FAC-002833A224B1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7" name="Freeform 14">
            <a:extLst>
              <a:ext uri="{FF2B5EF4-FFF2-40B4-BE49-F238E27FC236}">
                <a16:creationId xmlns:a16="http://schemas.microsoft.com/office/drawing/2014/main" id="{B741F5FE-29D8-0612-7A1E-5E717DAEAF32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E9644C0D-7E4B-4375-37C8-A45D65022C69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lèche : bas 18">
            <a:extLst>
              <a:ext uri="{FF2B5EF4-FFF2-40B4-BE49-F238E27FC236}">
                <a16:creationId xmlns:a16="http://schemas.microsoft.com/office/drawing/2014/main" id="{4DAAB054-04A9-C37F-1E31-D2EBF14B55F2}"/>
              </a:ext>
            </a:extLst>
          </p:cNvPr>
          <p:cNvSpPr/>
          <p:nvPr/>
        </p:nvSpPr>
        <p:spPr>
          <a:xfrm>
            <a:off x="5353050" y="5829300"/>
            <a:ext cx="1257300" cy="914400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1" name="Image 20" descr="Une image contenant habits, Visage humain, capture d’écran, personne&#10;&#10;Description générée automatiquement">
            <a:extLst>
              <a:ext uri="{FF2B5EF4-FFF2-40B4-BE49-F238E27FC236}">
                <a16:creationId xmlns:a16="http://schemas.microsoft.com/office/drawing/2014/main" id="{8D2B90E7-4921-5C35-F1A6-92E97BE0A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328057"/>
            <a:ext cx="8223317" cy="828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73482" y="375880"/>
            <a:ext cx="2753887" cy="554220"/>
          </a:xfrm>
          <a:custGeom>
            <a:avLst/>
            <a:gdLst/>
            <a:ahLst/>
            <a:cxnLst/>
            <a:rect l="l" t="t" r="r" b="b"/>
            <a:pathLst>
              <a:path w="2753887" h="554220">
                <a:moveTo>
                  <a:pt x="0" y="0"/>
                </a:moveTo>
                <a:lnTo>
                  <a:pt x="2753887" y="0"/>
                </a:lnTo>
                <a:lnTo>
                  <a:pt x="2753887" y="554220"/>
                </a:lnTo>
                <a:lnTo>
                  <a:pt x="0" y="554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5128189" y="375880"/>
            <a:ext cx="2641709" cy="814001"/>
          </a:xfrm>
          <a:custGeom>
            <a:avLst/>
            <a:gdLst/>
            <a:ahLst/>
            <a:cxnLst/>
            <a:rect l="l" t="t" r="r" b="b"/>
            <a:pathLst>
              <a:path w="2641709" h="814001">
                <a:moveTo>
                  <a:pt x="0" y="0"/>
                </a:moveTo>
                <a:lnTo>
                  <a:pt x="2641709" y="0"/>
                </a:lnTo>
                <a:lnTo>
                  <a:pt x="2641709" y="814001"/>
                </a:lnTo>
                <a:lnTo>
                  <a:pt x="0" y="8140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1161159" y="2514452"/>
            <a:ext cx="16329714" cy="714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3"/>
              </a:lnSpc>
            </a:pPr>
            <a:r>
              <a:rPr lang="en-US" sz="1940" b="1" spc="-9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18h30 :</a:t>
            </a:r>
            <a:r>
              <a:rPr lang="en-US" sz="1940" spc="-9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40" b="1" spc="-9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Marseille s'engage pour le don d'organes - </a:t>
            </a:r>
            <a:r>
              <a:rPr lang="en-US" sz="1940" i="1" spc="-95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Pr Valérie MOAL, présidente de la commission des transplantations de l'AP-HM et Philippe SCHMIT, rédacteur en chef de MProvence</a:t>
            </a:r>
          </a:p>
          <a:p>
            <a:pPr algn="l">
              <a:lnSpc>
                <a:spcPts val="1925"/>
              </a:lnSpc>
            </a:pPr>
            <a:endParaRPr lang="en-US" sz="1940" i="1" spc="-95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199"/>
              </a:lnSpc>
            </a:pPr>
            <a:r>
              <a:rPr lang="en-US" sz="1981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18h35 :</a:t>
            </a:r>
            <a:r>
              <a:rPr lang="en-US" sz="1981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81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Projection d'un reportage sur une greffe de rein à l'hôpital de La Conception -  </a:t>
            </a:r>
            <a:r>
              <a:rPr lang="en-US" sz="1981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lang="en-US" sz="1981" i="1" spc="-97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vec la Dr Véronique DELAPORTE, chirurgien urologue, AP-HM</a:t>
            </a:r>
          </a:p>
          <a:p>
            <a:pPr algn="l">
              <a:lnSpc>
                <a:spcPts val="1925"/>
              </a:lnSpc>
            </a:pPr>
            <a:endParaRPr lang="en-US" sz="1981" i="1" spc="-97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18h40 : Les jeunes sont-ils favorables au don d'organes ?  - </a:t>
            </a:r>
            <a:r>
              <a:rPr lang="en-US" sz="1982" i="1" spc="-97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Des élèves du Lycée St-Charles Camas dévoilent leur enquête</a:t>
            </a:r>
          </a:p>
          <a:p>
            <a:pPr algn="l">
              <a:lnSpc>
                <a:spcPts val="1925"/>
              </a:lnSpc>
            </a:pPr>
            <a:endParaRPr lang="en-US" sz="1982" i="1" spc="-97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18h50 : Taux de refus, Marseille mauvaise élève ? - </a:t>
            </a:r>
            <a:r>
              <a:rPr lang="en-US" sz="1982" i="1" spc="-97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Dr Marco CARUSELLI, médecin de la Coordination des dons d'organes et de tissus, AP-HM</a:t>
            </a:r>
          </a:p>
          <a:p>
            <a:pPr algn="l">
              <a:lnSpc>
                <a:spcPts val="1925"/>
              </a:lnSpc>
            </a:pPr>
            <a:endParaRPr lang="en-US" sz="1982" i="1" spc="-97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19h :</a:t>
            </a:r>
            <a:r>
              <a:rPr lang="en-US" sz="1982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Que disent les religions du don d'organes ?  - </a:t>
            </a:r>
            <a:r>
              <a:rPr lang="en-US" sz="1982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Témoignage d’une famille catholique, Marion JACQUIN, Dr Sandrine WIRAMUS, Agence de la Biomédecine, témoignage d’une famille musulmane, Myriam ABBAS, aumônière musulmane AP-HP</a:t>
            </a:r>
          </a:p>
          <a:p>
            <a:pPr algn="l">
              <a:lnSpc>
                <a:spcPts val="1925"/>
              </a:lnSpc>
            </a:pPr>
            <a:endParaRPr lang="en-US" sz="1982" spc="-9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19h10 :</a:t>
            </a:r>
            <a:r>
              <a:rPr lang="en-US" sz="1982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Que devient le corps après un prélèvement d'organes ? - </a:t>
            </a:r>
            <a:r>
              <a:rPr lang="en-US" sz="1982" i="1" spc="-97">
                <a:solidFill>
                  <a:srgbClr val="323032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Nadine PLUCHINO, cadre de santé, et Frédéric IRIDE, cadre supérieur de santé, chambres mortuaires de l'AP-HM</a:t>
            </a:r>
          </a:p>
          <a:p>
            <a:pPr algn="l">
              <a:lnSpc>
                <a:spcPts val="1925"/>
              </a:lnSpc>
            </a:pPr>
            <a:endParaRPr lang="en-US" sz="1982" i="1" spc="-97">
              <a:solidFill>
                <a:srgbClr val="323032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19h20 :</a:t>
            </a:r>
            <a:r>
              <a:rPr lang="en-US" sz="1982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Pourquoi le don d'organes est l’unique solution pour sauver des vies  - </a:t>
            </a:r>
            <a:r>
              <a:rPr lang="en-US" sz="1982" i="1" spc="-97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Dr Clara DASSETTO, médecin spécialiste en transplantation hépatique; Dr Raphaël GODEFROY, médecin spécialiste en transplantation rénale, AP-HM</a:t>
            </a:r>
          </a:p>
          <a:p>
            <a:pPr algn="l">
              <a:lnSpc>
                <a:spcPts val="1925"/>
              </a:lnSpc>
            </a:pPr>
            <a:endParaRPr lang="en-US" sz="1982" i="1" spc="-97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19h30 :</a:t>
            </a:r>
            <a:r>
              <a:rPr lang="en-US" sz="1982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 cas de malheur, la vie continue...  - </a:t>
            </a:r>
            <a:r>
              <a:rPr lang="en-US" sz="1982" i="1" spc="-97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Dr Florentine GARAIX, médecin spécialiste en transplantation pédiatrique, AP-HM et témoignage de Justine, une jeune greffée cardiaque et de ses parents</a:t>
            </a:r>
          </a:p>
          <a:p>
            <a:pPr algn="l">
              <a:lnSpc>
                <a:spcPts val="1925"/>
              </a:lnSpc>
            </a:pPr>
            <a:endParaRPr lang="en-US" sz="1982" i="1" spc="-97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19h40 : Donneurs, receveurs : 67 millions de Français sont concernés ! -  </a:t>
            </a:r>
            <a:r>
              <a:rPr lang="en-US" sz="1982" i="1" spc="-97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Témoignage de M. DEMOLAT, greffé</a:t>
            </a:r>
          </a:p>
          <a:p>
            <a:pPr algn="l">
              <a:lnSpc>
                <a:spcPts val="1925"/>
              </a:lnSpc>
            </a:pPr>
            <a:endParaRPr lang="en-US" sz="1982" i="1" spc="-97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19h55 : Discours de clôture - </a:t>
            </a:r>
            <a:r>
              <a:rPr lang="en-US" sz="1982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 Lionel BADET, président de la Société Francophone de Transplantation</a:t>
            </a:r>
          </a:p>
          <a:p>
            <a:pPr algn="l">
              <a:lnSpc>
                <a:spcPts val="1925"/>
              </a:lnSpc>
            </a:pPr>
            <a:endParaRPr lang="en-US" sz="1982" spc="-9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20h00 : Remise du bracelet "Je donne, tu donnes" </a:t>
            </a:r>
          </a:p>
        </p:txBody>
      </p:sp>
      <p:sp>
        <p:nvSpPr>
          <p:cNvPr id="17" name="Freeform 17"/>
          <p:cNvSpPr/>
          <p:nvPr/>
        </p:nvSpPr>
        <p:spPr>
          <a:xfrm>
            <a:off x="611472" y="2528411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4935370" y="811456"/>
            <a:ext cx="8231605" cy="435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5"/>
              </a:lnSpc>
            </a:pPr>
            <a:r>
              <a:rPr lang="en-US" sz="3075" b="1" spc="-123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Don d'organes : on est tous concernés 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17765" y="1441312"/>
            <a:ext cx="2367304" cy="359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4"/>
              </a:lnSpc>
            </a:pPr>
            <a:r>
              <a:rPr lang="en-US" sz="2604" b="1" spc="-10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Programme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3405" y="1928019"/>
            <a:ext cx="10639909" cy="367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5"/>
              </a:lnSpc>
              <a:spcBef>
                <a:spcPct val="0"/>
              </a:spcBef>
            </a:pPr>
            <a:r>
              <a:rPr lang="en-US" sz="203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Grand témoin : </a:t>
            </a:r>
            <a:r>
              <a:rPr lang="en-US" sz="20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Dr Marine Jeantet, directrice générale de l'Agence de Biomédecine</a:t>
            </a:r>
          </a:p>
        </p:txBody>
      </p:sp>
      <p:sp>
        <p:nvSpPr>
          <p:cNvPr id="21" name="AutoShape 21"/>
          <p:cNvSpPr/>
          <p:nvPr/>
        </p:nvSpPr>
        <p:spPr>
          <a:xfrm>
            <a:off x="1193405" y="1894682"/>
            <a:ext cx="1135677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22" name="Group 22"/>
          <p:cNvGrpSpPr/>
          <p:nvPr/>
        </p:nvGrpSpPr>
        <p:grpSpPr>
          <a:xfrm rot="5400000">
            <a:off x="9096474" y="1177958"/>
            <a:ext cx="164969" cy="18357916"/>
            <a:chOff x="0" y="0"/>
            <a:chExt cx="43449" cy="483500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611472" y="3279357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7"/>
                </a:lnTo>
                <a:lnTo>
                  <a:pt x="0" y="305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Freeform 26"/>
          <p:cNvSpPr/>
          <p:nvPr/>
        </p:nvSpPr>
        <p:spPr>
          <a:xfrm>
            <a:off x="611472" y="4032969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Freeform 27"/>
          <p:cNvSpPr/>
          <p:nvPr/>
        </p:nvSpPr>
        <p:spPr>
          <a:xfrm>
            <a:off x="611472" y="4590732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>
            <a:off x="611472" y="5148495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Freeform 29"/>
          <p:cNvSpPr/>
          <p:nvPr/>
        </p:nvSpPr>
        <p:spPr>
          <a:xfrm>
            <a:off x="611472" y="5899441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7"/>
                </a:lnTo>
                <a:lnTo>
                  <a:pt x="0" y="305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0" name="Freeform 30"/>
          <p:cNvSpPr/>
          <p:nvPr/>
        </p:nvSpPr>
        <p:spPr>
          <a:xfrm>
            <a:off x="611472" y="6725646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1" name="Freeform 31"/>
          <p:cNvSpPr/>
          <p:nvPr/>
        </p:nvSpPr>
        <p:spPr>
          <a:xfrm>
            <a:off x="611472" y="7509155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7"/>
                </a:lnTo>
                <a:lnTo>
                  <a:pt x="0" y="305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2" name="Freeform 32"/>
          <p:cNvSpPr/>
          <p:nvPr/>
        </p:nvSpPr>
        <p:spPr>
          <a:xfrm>
            <a:off x="611472" y="8319917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>
            <a:off x="611472" y="8854455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Freeform 34"/>
          <p:cNvSpPr/>
          <p:nvPr/>
        </p:nvSpPr>
        <p:spPr>
          <a:xfrm>
            <a:off x="611472" y="9350774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26085" y="235671"/>
            <a:ext cx="6235831" cy="1143000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Merci de votre attention 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024A2A-AFD7-F454-5047-C6D05B46D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8"/>
          <a:stretch/>
        </p:blipFill>
        <p:spPr>
          <a:xfrm>
            <a:off x="4683158" y="1449373"/>
            <a:ext cx="8991600" cy="82418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95CC8C-B410-7DFD-CD26-F2624960005C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412DBA3B-9A5C-6E17-D752-CDC43B3B513F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B96028FD-67E3-6D81-6E0E-754CA46045FE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BB81260B-080D-1A62-F304-2901E675AF68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D4D4BF4-AA8D-A1CF-1F92-EAB9CCA9B16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F19CF9B2-4E39-7425-E0CB-CE17DF5630B3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1CC9EA74-DB30-6AE3-3CAE-07ACB370EA88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C2CBEB30-7C5E-5374-CDA5-1308B61B0E56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637AFCC6-0E25-FC21-89C9-C1882243785A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2CC211B8-9B15-35C8-804A-E9A85B8E0BDF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DB20FA2-B052-87C7-63E3-691D484AE15E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110C60B9-5BCA-09B2-277E-B358234592CD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6" name="Freeform 14">
            <a:extLst>
              <a:ext uri="{FF2B5EF4-FFF2-40B4-BE49-F238E27FC236}">
                <a16:creationId xmlns:a16="http://schemas.microsoft.com/office/drawing/2014/main" id="{39DA52AF-9B26-B1B3-5DEE-60A513FF7A1A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88F0A149-256D-6483-B162-3B5BE4945283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76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431" y="168877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5904" y="726883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0" name="Freeform 10"/>
          <p:cNvSpPr/>
          <p:nvPr/>
        </p:nvSpPr>
        <p:spPr>
          <a:xfrm>
            <a:off x="7802667" y="8670251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5512275" y="3286031"/>
            <a:ext cx="10852410" cy="372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Dr Florentine GARAIX, </a:t>
            </a: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médecin spécialiste en transplantation pédiatrique, AP-HM </a:t>
            </a:r>
          </a:p>
          <a:p>
            <a:pPr algn="l">
              <a:lnSpc>
                <a:spcPts val="5883"/>
              </a:lnSpc>
            </a:pPr>
            <a:endParaRPr lang="en-US" sz="4202" spc="-26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883"/>
              </a:lnSpc>
            </a:pP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Témoignage de Justine, une jeune greffée cardiaque et de ses parents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93105" y="836508"/>
            <a:ext cx="15334880" cy="83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5"/>
              </a:lnSpc>
            </a:pPr>
            <a:r>
              <a:rPr lang="en-US" sz="4941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 CAS DE MALHEUR, LA VIE CONTINUE...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787515" y="2418734"/>
            <a:ext cx="3436623" cy="5139048"/>
            <a:chOff x="0" y="0"/>
            <a:chExt cx="769672" cy="11509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69672" cy="1150950"/>
            </a:xfrm>
            <a:custGeom>
              <a:avLst/>
              <a:gdLst/>
              <a:ahLst/>
              <a:cxnLst/>
              <a:rect l="l" t="t" r="r" b="b"/>
              <a:pathLst>
                <a:path w="769672" h="1150950">
                  <a:moveTo>
                    <a:pt x="45055" y="0"/>
                  </a:moveTo>
                  <a:lnTo>
                    <a:pt x="724617" y="0"/>
                  </a:lnTo>
                  <a:cubicBezTo>
                    <a:pt x="749500" y="0"/>
                    <a:pt x="769672" y="20172"/>
                    <a:pt x="769672" y="45055"/>
                  </a:cubicBezTo>
                  <a:lnTo>
                    <a:pt x="769672" y="1105894"/>
                  </a:lnTo>
                  <a:cubicBezTo>
                    <a:pt x="769672" y="1130778"/>
                    <a:pt x="749500" y="1150950"/>
                    <a:pt x="724617" y="1150950"/>
                  </a:cubicBezTo>
                  <a:lnTo>
                    <a:pt x="45055" y="1150950"/>
                  </a:lnTo>
                  <a:cubicBezTo>
                    <a:pt x="20172" y="1150950"/>
                    <a:pt x="0" y="1130778"/>
                    <a:pt x="0" y="1105894"/>
                  </a:cubicBezTo>
                  <a:lnTo>
                    <a:pt x="0" y="45055"/>
                  </a:lnTo>
                  <a:cubicBezTo>
                    <a:pt x="0" y="20172"/>
                    <a:pt x="20172" y="0"/>
                    <a:pt x="45055" y="0"/>
                  </a:cubicBezTo>
                  <a:close/>
                </a:path>
              </a:pathLst>
            </a:custGeom>
            <a:blipFill>
              <a:blip r:embed="rId8"/>
              <a:stretch>
                <a:fillRect l="-136138" t="-47758" r="-118723" b="-208904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A389CB9-2901-6BA1-013D-558149496C60}"/>
              </a:ext>
            </a:extLst>
          </p:cNvPr>
          <p:cNvGrpSpPr/>
          <p:nvPr/>
        </p:nvGrpSpPr>
        <p:grpSpPr>
          <a:xfrm>
            <a:off x="1135043" y="1459315"/>
            <a:ext cx="15400357" cy="7066124"/>
            <a:chOff x="1183023" y="1450546"/>
            <a:chExt cx="14399301" cy="6800928"/>
          </a:xfrm>
        </p:grpSpPr>
        <p:pic>
          <p:nvPicPr>
            <p:cNvPr id="4" name="Picture 2" descr="C:\Users\p061228\AppData\Local\Microsoft\Windows\Temporary Internet Files\Content.Outlook\38R2RTC1\IMG_0098.JPG">
              <a:extLst>
                <a:ext uri="{FF2B5EF4-FFF2-40B4-BE49-F238E27FC236}">
                  <a16:creationId xmlns:a16="http://schemas.microsoft.com/office/drawing/2014/main" id="{D534B055-8C33-4699-8A76-9AD14C4221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675" t="13040" r="21414" b="32607"/>
            <a:stretch/>
          </p:blipFill>
          <p:spPr bwMode="auto">
            <a:xfrm>
              <a:off x="5630798" y="3362310"/>
              <a:ext cx="5409951" cy="3200251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3914F6A2-A8B5-26CD-A2D1-F9C7BE5B158D}"/>
                </a:ext>
              </a:extLst>
            </p:cNvPr>
            <p:cNvGrpSpPr/>
            <p:nvPr/>
          </p:nvGrpSpPr>
          <p:grpSpPr>
            <a:xfrm>
              <a:off x="1183023" y="1450546"/>
              <a:ext cx="14399301" cy="6800928"/>
              <a:chOff x="1183023" y="1450546"/>
              <a:chExt cx="14399301" cy="6800928"/>
            </a:xfrm>
          </p:grpSpPr>
          <p:pic>
            <p:nvPicPr>
              <p:cNvPr id="5" name="Picture 3">
                <a:extLst>
                  <a:ext uri="{FF2B5EF4-FFF2-40B4-BE49-F238E27FC236}">
                    <a16:creationId xmlns:a16="http://schemas.microsoft.com/office/drawing/2014/main" id="{843122F6-EF49-483B-AF5C-97285296D2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957" r="25359"/>
              <a:stretch/>
            </p:blipFill>
            <p:spPr bwMode="auto">
              <a:xfrm>
                <a:off x="10419927" y="4713302"/>
                <a:ext cx="5162397" cy="3538172"/>
              </a:xfrm>
              <a:prstGeom prst="rect">
                <a:avLst/>
              </a:prstGeom>
              <a:noFill/>
              <a:ln w="38100">
                <a:solidFill>
                  <a:schemeClr val="accent6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A1B50006-B632-422B-8D1E-DE3D3065F0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3264" y="2304326"/>
                <a:ext cx="2927465" cy="3704508"/>
              </a:xfrm>
              <a:prstGeom prst="rect">
                <a:avLst/>
              </a:prstGeom>
              <a:noFill/>
              <a:ln w="38100">
                <a:solidFill>
                  <a:schemeClr val="accent6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1" name="Picture 5" descr="slide-reanimation-pediatrique-medium">
                <a:extLst>
                  <a:ext uri="{FF2B5EF4-FFF2-40B4-BE49-F238E27FC236}">
                    <a16:creationId xmlns:a16="http://schemas.microsoft.com/office/drawing/2014/main" id="{35B1E2F3-C81F-47AD-B8C2-8FC7010C1F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l="7046" r="19305"/>
              <a:stretch/>
            </p:blipFill>
            <p:spPr bwMode="auto">
              <a:xfrm>
                <a:off x="1183023" y="1450546"/>
                <a:ext cx="2993369" cy="228225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02094E7-7D2D-4F03-BDF5-D7C5EF8FE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734772"/>
            <a:ext cx="8686800" cy="1970328"/>
          </a:xfrm>
        </p:spPr>
        <p:txBody>
          <a:bodyPr>
            <a:normAutofit/>
          </a:bodyPr>
          <a:lstStyle/>
          <a:p>
            <a:r>
              <a:rPr lang="fr-F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cas de malheur (S)…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13B3A2B-ACEB-4C0C-9538-4F49110D7326}"/>
              </a:ext>
            </a:extLst>
          </p:cNvPr>
          <p:cNvSpPr txBox="1">
            <a:spLocks/>
          </p:cNvSpPr>
          <p:nvPr/>
        </p:nvSpPr>
        <p:spPr>
          <a:xfrm>
            <a:off x="518101" y="7155361"/>
            <a:ext cx="10061568" cy="2612290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la vie continue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7383CE-D987-954A-0BAC-71C9E074BF7F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F064BBF2-2664-AB4D-0DA0-4B8D42A1F46F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F246A80B-15D1-4132-A32F-7AC4FE6777DF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0DAC9048-AE15-64F8-C413-53689346D14E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10D1249-CFAA-125F-F910-C892F04B601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4B1BF742-066F-4EE0-97C8-AE3CC0845B8C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6711557E-4B41-B3DC-3189-64FA4A97491E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FD61C03-88FC-3298-1E92-ADC5BA090F68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33C5E3F8-9363-B857-339F-32FA697AA94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7" name="Group 11">
            <a:extLst>
              <a:ext uri="{FF2B5EF4-FFF2-40B4-BE49-F238E27FC236}">
                <a16:creationId xmlns:a16="http://schemas.microsoft.com/office/drawing/2014/main" id="{A898766C-4721-6C25-8113-9A000724C1D2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5EAB30D6-49D1-3520-9017-EC44BCA9D263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11DF05B7-3BA6-B934-E4A8-7D428637BB62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20" name="Freeform 14">
            <a:extLst>
              <a:ext uri="{FF2B5EF4-FFF2-40B4-BE49-F238E27FC236}">
                <a16:creationId xmlns:a16="http://schemas.microsoft.com/office/drawing/2014/main" id="{7D0619B1-0FB3-E350-A464-93F9655EB346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56EEC839-B190-5E22-3ABA-AA404AE24362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92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94AF618-ED26-4150-94FC-4819B3172D40}"/>
              </a:ext>
            </a:extLst>
          </p:cNvPr>
          <p:cNvSpPr txBox="1">
            <a:spLocks/>
          </p:cNvSpPr>
          <p:nvPr/>
        </p:nvSpPr>
        <p:spPr>
          <a:xfrm>
            <a:off x="2711802" y="1464457"/>
            <a:ext cx="11237888" cy="8868794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4200" dirty="0"/>
              <a:t>  </a:t>
            </a:r>
            <a:r>
              <a:rPr lang="fr-FR" sz="4000" dirty="0"/>
              <a:t>Dialyse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4000" dirty="0"/>
              <a:t> 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4000" dirty="0"/>
              <a:t>  ECMO – Assistance ventriculaire implantable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4000" dirty="0"/>
              <a:t>  Respirateur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4000" dirty="0"/>
              <a:t>  Nutrition parentérale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4000" dirty="0"/>
              <a:t>  Insuline</a:t>
            </a:r>
          </a:p>
          <a:p>
            <a:endParaRPr lang="fr-FR" sz="4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58AEE1B-2534-4513-886C-52642321F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28689">
            <a:off x="8561097" y="5240366"/>
            <a:ext cx="2256513" cy="169020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DF811A-126A-4E9C-89C6-BA89A0184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01" y="1449187"/>
            <a:ext cx="2343235" cy="814661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4500" b="1" dirty="0"/>
              <a:t>Rein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4500" b="1" dirty="0"/>
              <a:t>Foie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4500" b="1" dirty="0"/>
              <a:t>Cœur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4500" b="1" dirty="0"/>
              <a:t>Poumon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4500" b="1" dirty="0"/>
              <a:t>Intestin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4500" b="1" dirty="0"/>
              <a:t>Pancréas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i="1" dirty="0"/>
          </a:p>
        </p:txBody>
      </p:sp>
      <p:sp>
        <p:nvSpPr>
          <p:cNvPr id="4" name="AutoShape 2" descr="Nutrition parentérale du nourrisson">
            <a:extLst>
              <a:ext uri="{FF2B5EF4-FFF2-40B4-BE49-F238E27FC236}">
                <a16:creationId xmlns:a16="http://schemas.microsoft.com/office/drawing/2014/main" id="{9712868D-A954-4ADF-869F-9548466433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fr-FR" sz="2700"/>
          </a:p>
        </p:txBody>
      </p:sp>
      <p:pic>
        <p:nvPicPr>
          <p:cNvPr id="8" name="Picture 5" descr="slide-reanimation-pediatrique-medium">
            <a:extLst>
              <a:ext uri="{FF2B5EF4-FFF2-40B4-BE49-F238E27FC236}">
                <a16:creationId xmlns:a16="http://schemas.microsoft.com/office/drawing/2014/main" id="{380B9B83-ED07-46B3-A012-260E6B6B3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046" r="19305"/>
          <a:stretch/>
        </p:blipFill>
        <p:spPr bwMode="auto">
          <a:xfrm>
            <a:off x="11963400" y="4848318"/>
            <a:ext cx="5473083" cy="417287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2902E8F-9D26-4B5A-8CD1-22D4DB281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605" y="2191050"/>
            <a:ext cx="1844244" cy="154666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649C140-E1D8-422F-94F5-8B90E6779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4077" y="416497"/>
            <a:ext cx="5166916" cy="2935747"/>
          </a:xfrm>
          <a:prstGeom prst="rect">
            <a:avLst/>
          </a:prstGeom>
        </p:spPr>
      </p:pic>
      <p:sp>
        <p:nvSpPr>
          <p:cNvPr id="20" name="TextBox 13">
            <a:extLst>
              <a:ext uri="{FF2B5EF4-FFF2-40B4-BE49-F238E27FC236}">
                <a16:creationId xmlns:a16="http://schemas.microsoft.com/office/drawing/2014/main" id="{447517D0-C3CC-86DA-2C53-2E546B6C0781}"/>
              </a:ext>
            </a:extLst>
          </p:cNvPr>
          <p:cNvSpPr txBox="1"/>
          <p:nvPr/>
        </p:nvSpPr>
        <p:spPr>
          <a:xfrm rot="5400000">
            <a:off x="9034487" y="935145"/>
            <a:ext cx="164969" cy="1853874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77"/>
              </a:lnSpc>
            </a:pPr>
            <a:endParaRPr dirty="0"/>
          </a:p>
        </p:txBody>
      </p:sp>
      <p:grpSp>
        <p:nvGrpSpPr>
          <p:cNvPr id="51" name="Group 2">
            <a:extLst>
              <a:ext uri="{FF2B5EF4-FFF2-40B4-BE49-F238E27FC236}">
                <a16:creationId xmlns:a16="http://schemas.microsoft.com/office/drawing/2014/main" id="{127B9B1A-8482-44BB-47A5-9FB732FAB301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52" name="Freeform 3">
              <a:extLst>
                <a:ext uri="{FF2B5EF4-FFF2-40B4-BE49-F238E27FC236}">
                  <a16:creationId xmlns:a16="http://schemas.microsoft.com/office/drawing/2014/main" id="{8BDEA567-79C0-7AE7-1CCF-5FCCB9B2EFEB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TextBox 4">
              <a:extLst>
                <a:ext uri="{FF2B5EF4-FFF2-40B4-BE49-F238E27FC236}">
                  <a16:creationId xmlns:a16="http://schemas.microsoft.com/office/drawing/2014/main" id="{71FFF04D-8823-798D-8B6E-4CFE563A26C3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54" name="Group 5">
            <a:extLst>
              <a:ext uri="{FF2B5EF4-FFF2-40B4-BE49-F238E27FC236}">
                <a16:creationId xmlns:a16="http://schemas.microsoft.com/office/drawing/2014/main" id="{26DE9A58-8508-75E6-B348-29C2F05F10EF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F925E1FB-6ABE-F94B-E64D-A5355B0490D3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TextBox 7">
              <a:extLst>
                <a:ext uri="{FF2B5EF4-FFF2-40B4-BE49-F238E27FC236}">
                  <a16:creationId xmlns:a16="http://schemas.microsoft.com/office/drawing/2014/main" id="{27FC2772-2AF6-20D4-CFA4-9D0213014E56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57" name="Group 8">
            <a:extLst>
              <a:ext uri="{FF2B5EF4-FFF2-40B4-BE49-F238E27FC236}">
                <a16:creationId xmlns:a16="http://schemas.microsoft.com/office/drawing/2014/main" id="{C8D0EDFA-914F-5619-F186-7505107D4EBF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4BDB98C3-EBC6-3531-34E7-FAFED55883EB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TextBox 10">
              <a:extLst>
                <a:ext uri="{FF2B5EF4-FFF2-40B4-BE49-F238E27FC236}">
                  <a16:creationId xmlns:a16="http://schemas.microsoft.com/office/drawing/2014/main" id="{79FAF98D-1459-1E15-5A91-592DE315DC53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60" name="Group 11">
            <a:extLst>
              <a:ext uri="{FF2B5EF4-FFF2-40B4-BE49-F238E27FC236}">
                <a16:creationId xmlns:a16="http://schemas.microsoft.com/office/drawing/2014/main" id="{B3B9AC82-0BE1-0FB1-7F12-1C2933A5765C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B600FF17-84D7-8499-C19B-33D44A6BB2ED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TextBox 13">
              <a:extLst>
                <a:ext uri="{FF2B5EF4-FFF2-40B4-BE49-F238E27FC236}">
                  <a16:creationId xmlns:a16="http://schemas.microsoft.com/office/drawing/2014/main" id="{4CA0F30F-F267-6284-C426-C00F91DE3726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63" name="Freeform 14">
            <a:extLst>
              <a:ext uri="{FF2B5EF4-FFF2-40B4-BE49-F238E27FC236}">
                <a16:creationId xmlns:a16="http://schemas.microsoft.com/office/drawing/2014/main" id="{A05C99B4-255C-A62A-DC96-71719ACF1B95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4" name="Freeform 15">
            <a:extLst>
              <a:ext uri="{FF2B5EF4-FFF2-40B4-BE49-F238E27FC236}">
                <a16:creationId xmlns:a16="http://schemas.microsoft.com/office/drawing/2014/main" id="{52DF084A-EC4C-4454-C79C-234F7A7ED768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76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9E25CA2-58D9-4170-8246-3E9C0E1F9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441" y="1264931"/>
            <a:ext cx="10939728" cy="893958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350 enfants environ sont en attente de greffe </a:t>
            </a:r>
          </a:p>
          <a:p>
            <a:pPr marL="685800" lvl="1" indent="0">
              <a:buNone/>
            </a:pPr>
            <a:r>
              <a:rPr lang="fr-FR" dirty="0"/>
              <a:t>260 nouveaux inscrits /an</a:t>
            </a:r>
          </a:p>
          <a:p>
            <a:pPr marL="685800" lvl="1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19 décès en attente </a:t>
            </a:r>
          </a:p>
          <a:p>
            <a:pPr marL="685800" lvl="1" indent="0">
              <a:buNone/>
            </a:pPr>
            <a:r>
              <a:rPr lang="fr-FR" dirty="0"/>
              <a:t>7 en attente de greffe cardiaque et 7 en attente de greffe hépatique</a:t>
            </a:r>
          </a:p>
          <a:p>
            <a:pPr marL="685800" lvl="1" indent="0">
              <a:buNone/>
            </a:pPr>
            <a:r>
              <a:rPr lang="fr-FR" dirty="0"/>
              <a:t>2 en attente de greffe de rein</a:t>
            </a:r>
          </a:p>
          <a:p>
            <a:pPr marL="685800" lvl="1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Environ 250 sont transplantés</a:t>
            </a:r>
          </a:p>
          <a:p>
            <a:pPr marL="685800" lvl="1" indent="0">
              <a:buNone/>
            </a:pPr>
            <a:r>
              <a:rPr lang="fr-FR" dirty="0"/>
              <a:t>120 de rein dont 20 à partir de donneurs vivants</a:t>
            </a:r>
          </a:p>
          <a:p>
            <a:pPr marL="685800" lvl="1" indent="0">
              <a:buNone/>
            </a:pPr>
            <a:r>
              <a:rPr lang="fr-FR" dirty="0"/>
              <a:t>90 de foie dont 15 à partir de donneurs vivants</a:t>
            </a:r>
          </a:p>
          <a:p>
            <a:pPr marL="685800" lvl="1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1500 enfants suivis pour une greffe d’organe (&lt;18 ans)</a:t>
            </a:r>
          </a:p>
          <a:p>
            <a:pPr marL="685800" lvl="1" indent="0">
              <a:buNone/>
            </a:pPr>
            <a:r>
              <a:rPr lang="fr-FR" dirty="0"/>
              <a:t>Bonne intégration socio-scolaire </a:t>
            </a:r>
          </a:p>
          <a:p>
            <a:pPr marL="685800" lvl="1" indent="0">
              <a:buNone/>
            </a:pPr>
            <a:r>
              <a:rPr lang="fr-FR" dirty="0"/>
              <a:t>Qualité de vie </a:t>
            </a:r>
          </a:p>
          <a:p>
            <a:pPr marL="685800" lvl="1" indent="0">
              <a:buNone/>
            </a:pPr>
            <a:r>
              <a:rPr lang="fr-FR" dirty="0"/>
              <a:t>Morbi-mortalité cardiovasculaire</a:t>
            </a:r>
          </a:p>
          <a:p>
            <a:pPr lvl="1"/>
            <a:endParaRPr lang="fr-FR" dirty="0"/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3A8C642C-3E69-40BC-8F32-728267737FB9}"/>
              </a:ext>
            </a:extLst>
          </p:cNvPr>
          <p:cNvSpPr txBox="1">
            <a:spLocks/>
          </p:cNvSpPr>
          <p:nvPr/>
        </p:nvSpPr>
        <p:spPr>
          <a:xfrm>
            <a:off x="12092694" y="1237169"/>
            <a:ext cx="5623420" cy="386964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b="1" dirty="0"/>
              <a:t>115 donneurs recensés</a:t>
            </a:r>
          </a:p>
          <a:p>
            <a:pPr marL="0" indent="0">
              <a:buNone/>
            </a:pPr>
            <a:endParaRPr lang="fr-FR" sz="500" dirty="0"/>
          </a:p>
          <a:p>
            <a:pPr marL="1371600" lvl="2" indent="0">
              <a:buNone/>
            </a:pPr>
            <a:r>
              <a:rPr lang="fr-FR" sz="2800" dirty="0"/>
              <a:t>- 25 % en 10 ans</a:t>
            </a:r>
          </a:p>
          <a:p>
            <a:pPr marL="1371600" lvl="2" indent="0">
              <a:buNone/>
            </a:pPr>
            <a:endParaRPr lang="fr-FR" sz="500" dirty="0"/>
          </a:p>
          <a:p>
            <a:pPr marL="1371600" lvl="2" indent="0">
              <a:buNone/>
            </a:pPr>
            <a:r>
              <a:rPr lang="fr-FR" sz="2800" dirty="0"/>
              <a:t>47 % de refus : 54 refus</a:t>
            </a:r>
          </a:p>
          <a:p>
            <a:pPr marL="1371600" lvl="2" indent="0">
              <a:buNone/>
            </a:pPr>
            <a:r>
              <a:rPr lang="fr-FR" sz="2800" dirty="0"/>
              <a:t>     </a:t>
            </a:r>
            <a:r>
              <a:rPr lang="fr-FR" dirty="0"/>
              <a:t>+ 10 % en 10 ans</a:t>
            </a:r>
          </a:p>
          <a:p>
            <a:pPr marL="1371600" lvl="2" indent="0">
              <a:buNone/>
            </a:pPr>
            <a:endParaRPr lang="fr-FR" sz="500" dirty="0"/>
          </a:p>
          <a:p>
            <a:pPr marL="1371600" lvl="2" indent="0">
              <a:buNone/>
            </a:pPr>
            <a:r>
              <a:rPr lang="fr-FR" sz="2800" dirty="0"/>
              <a:t>     </a:t>
            </a:r>
            <a:r>
              <a:rPr lang="fr-FR" dirty="0"/>
              <a:t>Surtout 5-11 ans </a:t>
            </a:r>
            <a:endParaRPr lang="fr-FR" sz="2800" dirty="0"/>
          </a:p>
          <a:p>
            <a:pPr lvl="1" indent="0">
              <a:buNone/>
            </a:pPr>
            <a:endParaRPr lang="fr-FR" sz="3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7FA3F8A-8BC2-4391-9EFE-EE7DCE008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1584" y="4584337"/>
            <a:ext cx="6629331" cy="5240249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F97E2A06-084A-8970-9D0F-4F1E24C243CA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0EB112B-6C7D-B0F0-0CD4-AE3D474CEE7D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4D557C85-B359-0B82-3E1D-880E4C546691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768E370E-CE3D-C58E-4D42-8DF367217F50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A269C1F-CD95-0F3F-8501-3B8F39AF2EA8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238D0D3E-C88F-4A36-E1F0-895450B3D432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D40A9170-D710-BDB9-1FF2-CAFBFBB211DB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EF271408-5F96-9FAD-FADF-732C79A440C4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CFFE20B7-0C40-470D-BA90-9B860D9435CA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E05C8768-B52F-D800-620A-C950759FD5C1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388DF63-668A-D0C3-79B9-F23E83E1243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66A00DE0-8083-C81E-3CE9-5BA6C9BE60DB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7" name="Freeform 14">
            <a:extLst>
              <a:ext uri="{FF2B5EF4-FFF2-40B4-BE49-F238E27FC236}">
                <a16:creationId xmlns:a16="http://schemas.microsoft.com/office/drawing/2014/main" id="{EB453983-5872-93E5-4890-32FA1A5DCB24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12EDF323-410D-9862-13EE-C7011835E1CD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4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4BB0299-1738-4A82-BC73-A293C94A3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61" y="3070601"/>
            <a:ext cx="3511535" cy="3541043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BF10ACD-1E94-4F97-97C3-01AE053BDBB2}"/>
              </a:ext>
            </a:extLst>
          </p:cNvPr>
          <p:cNvGrpSpPr/>
          <p:nvPr/>
        </p:nvGrpSpPr>
        <p:grpSpPr>
          <a:xfrm>
            <a:off x="3875103" y="436108"/>
            <a:ext cx="14146569" cy="9431048"/>
            <a:chOff x="2583402" y="290738"/>
            <a:chExt cx="9431046" cy="628736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B646900-88AF-4692-B557-C576E2135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3402" y="290738"/>
              <a:ext cx="9431046" cy="6287365"/>
            </a:xfrm>
            <a:prstGeom prst="rect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DEDDDB07-91FA-4846-9B13-CF8EE33203AB}"/>
                </a:ext>
              </a:extLst>
            </p:cNvPr>
            <p:cNvSpPr/>
            <p:nvPr/>
          </p:nvSpPr>
          <p:spPr>
            <a:xfrm>
              <a:off x="4857226" y="1367407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297AD294-CFD1-420C-A381-1B6FDACF521E}"/>
                </a:ext>
              </a:extLst>
            </p:cNvPr>
            <p:cNvSpPr/>
            <p:nvPr/>
          </p:nvSpPr>
          <p:spPr>
            <a:xfrm>
              <a:off x="8868562" y="1858316"/>
              <a:ext cx="385893" cy="18875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9F1EF8-3831-424F-9B2D-7871A6894B6D}"/>
                </a:ext>
              </a:extLst>
            </p:cNvPr>
            <p:cNvSpPr/>
            <p:nvPr/>
          </p:nvSpPr>
          <p:spPr>
            <a:xfrm rot="915369">
              <a:off x="10554749" y="2568431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2B8DBB91-C755-4C02-9BB0-77BCBD114145}"/>
                </a:ext>
              </a:extLst>
            </p:cNvPr>
            <p:cNvSpPr/>
            <p:nvPr/>
          </p:nvSpPr>
          <p:spPr>
            <a:xfrm>
              <a:off x="3977780" y="1858316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5B15009B-7CC1-499F-B052-9449636B6A45}"/>
                </a:ext>
              </a:extLst>
            </p:cNvPr>
            <p:cNvSpPr/>
            <p:nvPr/>
          </p:nvSpPr>
          <p:spPr>
            <a:xfrm>
              <a:off x="3675777" y="2742819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E63804F2-7B79-46EF-9B64-9A494FE3ED45}"/>
                </a:ext>
              </a:extLst>
            </p:cNvPr>
            <p:cNvSpPr/>
            <p:nvPr/>
          </p:nvSpPr>
          <p:spPr>
            <a:xfrm>
              <a:off x="5118683" y="3855310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09452623-E0EA-43F2-95AF-0938462DEDFC}"/>
                </a:ext>
              </a:extLst>
            </p:cNvPr>
            <p:cNvSpPr/>
            <p:nvPr/>
          </p:nvSpPr>
          <p:spPr>
            <a:xfrm rot="291995">
              <a:off x="5974360" y="2333539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27E83358-4E0E-4E8D-A322-E40E87FFC292}"/>
                </a:ext>
              </a:extLst>
            </p:cNvPr>
            <p:cNvSpPr/>
            <p:nvPr/>
          </p:nvSpPr>
          <p:spPr>
            <a:xfrm>
              <a:off x="6653869" y="2366459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F7F54C4-052E-42F5-BEB3-44643C574702}"/>
                </a:ext>
              </a:extLst>
            </p:cNvPr>
            <p:cNvSpPr/>
            <p:nvPr/>
          </p:nvSpPr>
          <p:spPr>
            <a:xfrm>
              <a:off x="7039762" y="2568431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E101402-1570-475D-94EC-5335D99B6217}"/>
                </a:ext>
              </a:extLst>
            </p:cNvPr>
            <p:cNvSpPr/>
            <p:nvPr/>
          </p:nvSpPr>
          <p:spPr>
            <a:xfrm rot="379719">
              <a:off x="7769604" y="3989533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DC3C06C-4AFE-4E2E-80F5-24EB1BD6C464}"/>
                </a:ext>
              </a:extLst>
            </p:cNvPr>
            <p:cNvSpPr/>
            <p:nvPr/>
          </p:nvSpPr>
          <p:spPr>
            <a:xfrm rot="1253953">
              <a:off x="7668936" y="4590178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</p:grpSp>
      <p:grpSp>
        <p:nvGrpSpPr>
          <p:cNvPr id="16" name="Group 2">
            <a:extLst>
              <a:ext uri="{FF2B5EF4-FFF2-40B4-BE49-F238E27FC236}">
                <a16:creationId xmlns:a16="http://schemas.microsoft.com/office/drawing/2014/main" id="{4D2B3CBB-933D-B960-A8FF-629248A808E9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F6A6EB48-DDD0-D29A-0883-023180806D7D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00CD5184-D68F-F1D2-1E7E-AE50C7D5334C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66F93238-195C-6F31-3F4C-31E78C9E22A0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063C134-FFE0-1E9D-AE46-2BD2A506646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7DC61A4B-6797-1B56-7976-30BAA81F2576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id="{BB165022-F321-C278-1827-C2F0B93C1CE2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2DC210E3-0842-FA2C-3BA5-2CBBDAD3F19A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C69C3273-65BB-2C16-074D-BB910572294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5" name="Group 11">
            <a:extLst>
              <a:ext uri="{FF2B5EF4-FFF2-40B4-BE49-F238E27FC236}">
                <a16:creationId xmlns:a16="http://schemas.microsoft.com/office/drawing/2014/main" id="{C9370254-54CC-A5BE-4EFD-C83C70303209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90750D7-7A54-9B06-87C5-F6932D1C495B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TextBox 13">
              <a:extLst>
                <a:ext uri="{FF2B5EF4-FFF2-40B4-BE49-F238E27FC236}">
                  <a16:creationId xmlns:a16="http://schemas.microsoft.com/office/drawing/2014/main" id="{E7E6E7C6-E0B5-29E7-D343-EBFAC4735046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28" name="Freeform 14">
            <a:extLst>
              <a:ext uri="{FF2B5EF4-FFF2-40B4-BE49-F238E27FC236}">
                <a16:creationId xmlns:a16="http://schemas.microsoft.com/office/drawing/2014/main" id="{59084025-728E-8445-6C8A-EDBCBF14F3D8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Freeform 15">
            <a:extLst>
              <a:ext uri="{FF2B5EF4-FFF2-40B4-BE49-F238E27FC236}">
                <a16:creationId xmlns:a16="http://schemas.microsoft.com/office/drawing/2014/main" id="{F21CF9CD-5589-C77B-87B4-38F4D6045EA9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69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486BD05-72D9-4D28-9BA6-81FF9DC3C5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227227"/>
              </p:ext>
            </p:extLst>
          </p:nvPr>
        </p:nvGraphicFramePr>
        <p:xfrm>
          <a:off x="1084457" y="396167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74864FC5-8D74-4DC5-A5BA-88F80481EC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058001"/>
              </p:ext>
            </p:extLst>
          </p:nvPr>
        </p:nvGraphicFramePr>
        <p:xfrm>
          <a:off x="1084456" y="396167"/>
          <a:ext cx="6865257" cy="457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CF7AC1D6-9A7A-4477-B246-D2E7641187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0768936"/>
              </p:ext>
            </p:extLst>
          </p:nvPr>
        </p:nvGraphicFramePr>
        <p:xfrm>
          <a:off x="8997518" y="396167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DF54107F-8685-430E-87F5-8D56298238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1414102"/>
              </p:ext>
            </p:extLst>
          </p:nvPr>
        </p:nvGraphicFramePr>
        <p:xfrm>
          <a:off x="1091714" y="5519391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C31FB75-636F-4F86-AB11-B74846EC8C87}"/>
              </a:ext>
            </a:extLst>
          </p:cNvPr>
          <p:cNvSpPr txBox="1"/>
          <p:nvPr/>
        </p:nvSpPr>
        <p:spPr>
          <a:xfrm>
            <a:off x="8997518" y="4850230"/>
            <a:ext cx="68580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70 à 90 % sont en attente de cœur ou foie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DBA88004-F0F8-40B9-BFC0-F1989232E0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3823846"/>
              </p:ext>
            </p:extLst>
          </p:nvPr>
        </p:nvGraphicFramePr>
        <p:xfrm>
          <a:off x="8997518" y="5589603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40E53B9B-8180-4442-BE1B-EB2702BF85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278" r="18829"/>
          <a:stretch/>
        </p:blipFill>
        <p:spPr>
          <a:xfrm>
            <a:off x="5257800" y="7025820"/>
            <a:ext cx="599115" cy="55097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99C3210-0330-4364-8B8F-92C518A14F47}"/>
              </a:ext>
            </a:extLst>
          </p:cNvPr>
          <p:cNvSpPr txBox="1"/>
          <p:nvPr/>
        </p:nvSpPr>
        <p:spPr>
          <a:xfrm>
            <a:off x="16029263" y="7382078"/>
            <a:ext cx="144420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+ 10 %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4CEE5A53-AD58-2667-83E8-72D0C25CA0AC}"/>
              </a:ext>
            </a:extLst>
          </p:cNvPr>
          <p:cNvGrpSpPr/>
          <p:nvPr/>
        </p:nvGrpSpPr>
        <p:grpSpPr>
          <a:xfrm>
            <a:off x="-2" y="-210245"/>
            <a:ext cx="164969" cy="10357703"/>
            <a:chOff x="0" y="0"/>
            <a:chExt cx="43449" cy="272795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2C162A6D-1BE1-0F9A-A90A-5BF9603F6D62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81541285-2A45-04B0-55A9-F1672DD980FF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3" name="Group 5">
            <a:extLst>
              <a:ext uri="{FF2B5EF4-FFF2-40B4-BE49-F238E27FC236}">
                <a16:creationId xmlns:a16="http://schemas.microsoft.com/office/drawing/2014/main" id="{6ED361C3-94F9-7C77-E466-C2D78955BDBD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F56BCB4-5B5D-D6AC-ADC0-54EDACAEA3B7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2E6675B7-4A9B-F2C6-D102-AD16AF8DB97B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196EC4BF-4AF8-7F40-2C17-8C36522D2CE9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D9A5921-6388-87D3-ACAD-4B4C84B5F402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76880199-C94A-18D9-A9A1-133DE134548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:a16="http://schemas.microsoft.com/office/drawing/2014/main" id="{650A18C2-3EE3-A778-928A-50D63A24337E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1341925B-0C95-45E2-39BF-0244A407AECC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87B38088-5A4E-4A5D-423D-D2A535905AAD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836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431" y="168877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5904" y="726883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586783" y="3833099"/>
            <a:ext cx="6919627" cy="3892290"/>
          </a:xfrm>
          <a:custGeom>
            <a:avLst/>
            <a:gdLst/>
            <a:ahLst/>
            <a:cxnLst/>
            <a:rect l="l" t="t" r="r" b="b"/>
            <a:pathLst>
              <a:path w="6919627" h="3892290">
                <a:moveTo>
                  <a:pt x="0" y="0"/>
                </a:moveTo>
                <a:lnTo>
                  <a:pt x="6919627" y="0"/>
                </a:lnTo>
                <a:lnTo>
                  <a:pt x="6919627" y="3892290"/>
                </a:lnTo>
                <a:lnTo>
                  <a:pt x="0" y="3892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8900364" y="4618456"/>
            <a:ext cx="7229091" cy="149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Témoignage de M. DEMOLAT, greffé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06442" y="644891"/>
            <a:ext cx="15334880" cy="164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5"/>
              </a:lnSpc>
            </a:pPr>
            <a:r>
              <a:rPr lang="en-US" sz="494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DONNEURS, RECEVEURS : 67 MILLIONS DE FRANÇAIS SONT CONCERNÉS 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431" y="168877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5904" y="726883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6122112" y="4366390"/>
            <a:ext cx="10016265" cy="149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 Lionel BADET, </a:t>
            </a: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président de la Société Francophone de Transplantation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06442" y="834246"/>
            <a:ext cx="7231339" cy="83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5"/>
              </a:lnSpc>
            </a:pPr>
            <a:r>
              <a:rPr lang="en-US" sz="4941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DISCOURS DE CLÔTURE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951686" y="2749108"/>
            <a:ext cx="3554090" cy="5314704"/>
            <a:chOff x="0" y="0"/>
            <a:chExt cx="769672" cy="1150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69672" cy="1150950"/>
            </a:xfrm>
            <a:custGeom>
              <a:avLst/>
              <a:gdLst/>
              <a:ahLst/>
              <a:cxnLst/>
              <a:rect l="l" t="t" r="r" b="b"/>
              <a:pathLst>
                <a:path w="769672" h="1150950">
                  <a:moveTo>
                    <a:pt x="43566" y="0"/>
                  </a:moveTo>
                  <a:lnTo>
                    <a:pt x="726106" y="0"/>
                  </a:lnTo>
                  <a:cubicBezTo>
                    <a:pt x="750167" y="0"/>
                    <a:pt x="769672" y="19505"/>
                    <a:pt x="769672" y="43566"/>
                  </a:cubicBezTo>
                  <a:lnTo>
                    <a:pt x="769672" y="1107384"/>
                  </a:lnTo>
                  <a:cubicBezTo>
                    <a:pt x="769672" y="1131445"/>
                    <a:pt x="750167" y="1150950"/>
                    <a:pt x="726106" y="1150950"/>
                  </a:cubicBezTo>
                  <a:lnTo>
                    <a:pt x="43566" y="1150950"/>
                  </a:lnTo>
                  <a:cubicBezTo>
                    <a:pt x="19505" y="1150950"/>
                    <a:pt x="0" y="1131445"/>
                    <a:pt x="0" y="1107384"/>
                  </a:cubicBezTo>
                  <a:lnTo>
                    <a:pt x="0" y="43566"/>
                  </a:lnTo>
                  <a:cubicBezTo>
                    <a:pt x="0" y="19505"/>
                    <a:pt x="19505" y="0"/>
                    <a:pt x="43566" y="0"/>
                  </a:cubicBezTo>
                  <a:close/>
                </a:path>
              </a:pathLst>
            </a:custGeom>
            <a:blipFill>
              <a:blip r:embed="rId6"/>
              <a:stretch>
                <a:fillRect l="-154197" r="-6652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886795" y="-1085899"/>
            <a:ext cx="10745009" cy="10745009"/>
            <a:chOff x="0" y="0"/>
            <a:chExt cx="6350889" cy="6350889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6223889" cy="6223762"/>
            </a:xfrm>
            <a:custGeom>
              <a:avLst/>
              <a:gdLst/>
              <a:ahLst/>
              <a:cxnLst/>
              <a:rect l="l" t="t" r="r" b="b"/>
              <a:pathLst>
                <a:path w="6223889" h="6223762">
                  <a:moveTo>
                    <a:pt x="6223889" y="3111881"/>
                  </a:moveTo>
                  <a:cubicBezTo>
                    <a:pt x="6223889" y="4830572"/>
                    <a:pt x="4830572" y="6223762"/>
                    <a:pt x="3112008" y="6223762"/>
                  </a:cubicBezTo>
                  <a:cubicBezTo>
                    <a:pt x="1393444" y="6223762"/>
                    <a:pt x="0" y="4830572"/>
                    <a:pt x="0" y="3111881"/>
                  </a:cubicBezTo>
                  <a:cubicBezTo>
                    <a:pt x="0" y="1393190"/>
                    <a:pt x="1393317" y="0"/>
                    <a:pt x="3111881" y="0"/>
                  </a:cubicBezTo>
                  <a:cubicBezTo>
                    <a:pt x="4830445" y="0"/>
                    <a:pt x="6223889" y="1393317"/>
                    <a:pt x="6223889" y="3111881"/>
                  </a:cubicBezTo>
                  <a:close/>
                </a:path>
              </a:pathLst>
            </a:custGeom>
            <a:blipFill>
              <a:blip r:embed="rId2"/>
              <a:stretch>
                <a:fillRect l="-48626" r="-95596" b="-46689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350889" cy="6350762"/>
            </a:xfrm>
            <a:custGeom>
              <a:avLst/>
              <a:gdLst/>
              <a:ahLst/>
              <a:cxnLst/>
              <a:rect l="l" t="t" r="r" b="b"/>
              <a:pathLst>
                <a:path w="6350889" h="6350762">
                  <a:moveTo>
                    <a:pt x="6350889" y="3175381"/>
                  </a:moveTo>
                  <a:cubicBezTo>
                    <a:pt x="6350889" y="4023614"/>
                    <a:pt x="6020562" y="4821047"/>
                    <a:pt x="5420868" y="5420741"/>
                  </a:cubicBezTo>
                  <a:cubicBezTo>
                    <a:pt x="4821174" y="6020436"/>
                    <a:pt x="4023741" y="6350762"/>
                    <a:pt x="3175508" y="6350762"/>
                  </a:cubicBezTo>
                  <a:cubicBezTo>
                    <a:pt x="2327275" y="6350762"/>
                    <a:pt x="1529842" y="6020435"/>
                    <a:pt x="930148" y="5420741"/>
                  </a:cubicBezTo>
                  <a:cubicBezTo>
                    <a:pt x="330327" y="4821047"/>
                    <a:pt x="0" y="4023614"/>
                    <a:pt x="0" y="3175381"/>
                  </a:cubicBezTo>
                  <a:cubicBezTo>
                    <a:pt x="0" y="2327148"/>
                    <a:pt x="330327" y="1529715"/>
                    <a:pt x="930021" y="930021"/>
                  </a:cubicBezTo>
                  <a:cubicBezTo>
                    <a:pt x="1529715" y="330327"/>
                    <a:pt x="2327275" y="0"/>
                    <a:pt x="3175381" y="0"/>
                  </a:cubicBezTo>
                  <a:cubicBezTo>
                    <a:pt x="4023614" y="0"/>
                    <a:pt x="4821047" y="330327"/>
                    <a:pt x="5420741" y="930021"/>
                  </a:cubicBezTo>
                  <a:cubicBezTo>
                    <a:pt x="6020562" y="1529842"/>
                    <a:pt x="6350889" y="2327275"/>
                    <a:pt x="6350889" y="3175381"/>
                  </a:cubicBezTo>
                  <a:close/>
                </a:path>
              </a:pathLst>
            </a:custGeom>
            <a:blipFill>
              <a:blip r:embed="rId3"/>
              <a:stretch>
                <a:fillRect l="-30" r="-3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7936469"/>
            <a:ext cx="18288000" cy="2350531"/>
            <a:chOff x="0" y="0"/>
            <a:chExt cx="10017049" cy="12874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017049" cy="1287477"/>
            </a:xfrm>
            <a:custGeom>
              <a:avLst/>
              <a:gdLst/>
              <a:ahLst/>
              <a:cxnLst/>
              <a:rect l="l" t="t" r="r" b="b"/>
              <a:pathLst>
                <a:path w="10017049" h="1287477">
                  <a:moveTo>
                    <a:pt x="0" y="0"/>
                  </a:moveTo>
                  <a:lnTo>
                    <a:pt x="10017049" y="0"/>
                  </a:lnTo>
                  <a:lnTo>
                    <a:pt x="10017049" y="1287477"/>
                  </a:lnTo>
                  <a:lnTo>
                    <a:pt x="0" y="12874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10017049" cy="1268427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398950" y="7745969"/>
            <a:ext cx="21067711" cy="209743"/>
          </a:xfrm>
          <a:custGeom>
            <a:avLst/>
            <a:gdLst/>
            <a:ahLst/>
            <a:cxnLst/>
            <a:rect l="l" t="t" r="r" b="b"/>
            <a:pathLst>
              <a:path w="21067711" h="209743">
                <a:moveTo>
                  <a:pt x="0" y="0"/>
                </a:moveTo>
                <a:lnTo>
                  <a:pt x="21067711" y="0"/>
                </a:lnTo>
                <a:lnTo>
                  <a:pt x="21067711" y="209743"/>
                </a:lnTo>
                <a:lnTo>
                  <a:pt x="0" y="209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222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3345819" y="9357020"/>
            <a:ext cx="1916467" cy="520640"/>
          </a:xfrm>
          <a:custGeom>
            <a:avLst/>
            <a:gdLst/>
            <a:ahLst/>
            <a:cxnLst/>
            <a:rect l="l" t="t" r="r" b="b"/>
            <a:pathLst>
              <a:path w="1916467" h="520640">
                <a:moveTo>
                  <a:pt x="0" y="0"/>
                </a:moveTo>
                <a:lnTo>
                  <a:pt x="1916467" y="0"/>
                </a:lnTo>
                <a:lnTo>
                  <a:pt x="1916467" y="520641"/>
                </a:lnTo>
                <a:lnTo>
                  <a:pt x="0" y="5206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6115" y="9311760"/>
            <a:ext cx="1665313" cy="611162"/>
          </a:xfrm>
          <a:custGeom>
            <a:avLst/>
            <a:gdLst/>
            <a:ahLst/>
            <a:cxnLst/>
            <a:rect l="l" t="t" r="r" b="b"/>
            <a:pathLst>
              <a:path w="1665313" h="611162">
                <a:moveTo>
                  <a:pt x="0" y="0"/>
                </a:moveTo>
                <a:lnTo>
                  <a:pt x="1665313" y="0"/>
                </a:lnTo>
                <a:lnTo>
                  <a:pt x="1665313" y="611161"/>
                </a:lnTo>
                <a:lnTo>
                  <a:pt x="0" y="611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901428" y="9365759"/>
            <a:ext cx="1430921" cy="584531"/>
          </a:xfrm>
          <a:custGeom>
            <a:avLst/>
            <a:gdLst/>
            <a:ahLst/>
            <a:cxnLst/>
            <a:rect l="l" t="t" r="r" b="b"/>
            <a:pathLst>
              <a:path w="1430921" h="584531">
                <a:moveTo>
                  <a:pt x="0" y="0"/>
                </a:moveTo>
                <a:lnTo>
                  <a:pt x="1430921" y="0"/>
                </a:lnTo>
                <a:lnTo>
                  <a:pt x="1430921" y="584531"/>
                </a:lnTo>
                <a:lnTo>
                  <a:pt x="0" y="5845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505" t="-54643" r="-14087" b="-4272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424837" y="2161445"/>
            <a:ext cx="10746437" cy="1274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03"/>
              </a:lnSpc>
            </a:pPr>
            <a:r>
              <a:rPr lang="en-US" sz="8306" b="1" spc="-299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 </a:t>
            </a:r>
            <a:r>
              <a:rPr lang="en-US" sz="8306" b="1" spc="-299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TU ES</a:t>
            </a:r>
            <a:r>
              <a:rPr lang="en-US" sz="8306" b="1" spc="-299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4837" y="3410425"/>
            <a:ext cx="10857772" cy="242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281"/>
              </a:lnSpc>
            </a:pPr>
            <a:r>
              <a:rPr lang="en-US" sz="16616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4" name="Freeform 14"/>
          <p:cNvSpPr/>
          <p:nvPr/>
        </p:nvSpPr>
        <p:spPr>
          <a:xfrm>
            <a:off x="7685077" y="9363945"/>
            <a:ext cx="1868961" cy="630800"/>
          </a:xfrm>
          <a:custGeom>
            <a:avLst/>
            <a:gdLst/>
            <a:ahLst/>
            <a:cxnLst/>
            <a:rect l="l" t="t" r="r" b="b"/>
            <a:pathLst>
              <a:path w="1868961" h="630800">
                <a:moveTo>
                  <a:pt x="0" y="0"/>
                </a:moveTo>
                <a:lnTo>
                  <a:pt x="1868962" y="0"/>
                </a:lnTo>
                <a:lnTo>
                  <a:pt x="1868962" y="630800"/>
                </a:lnTo>
                <a:lnTo>
                  <a:pt x="0" y="630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537" t="-38028" b="-4682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9554039" y="9444987"/>
            <a:ext cx="2891953" cy="439628"/>
          </a:xfrm>
          <a:custGeom>
            <a:avLst/>
            <a:gdLst/>
            <a:ahLst/>
            <a:cxnLst/>
            <a:rect l="l" t="t" r="r" b="b"/>
            <a:pathLst>
              <a:path w="2891953" h="439628">
                <a:moveTo>
                  <a:pt x="0" y="0"/>
                </a:moveTo>
                <a:lnTo>
                  <a:pt x="2891952" y="0"/>
                </a:lnTo>
                <a:lnTo>
                  <a:pt x="2891952" y="439628"/>
                </a:lnTo>
                <a:lnTo>
                  <a:pt x="0" y="4396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240" t="-157409" r="-8585" b="-14221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2604206" y="9402281"/>
            <a:ext cx="1828752" cy="482333"/>
          </a:xfrm>
          <a:custGeom>
            <a:avLst/>
            <a:gdLst/>
            <a:ahLst/>
            <a:cxnLst/>
            <a:rect l="l" t="t" r="r" b="b"/>
            <a:pathLst>
              <a:path w="1828752" h="482333">
                <a:moveTo>
                  <a:pt x="0" y="0"/>
                </a:moveTo>
                <a:lnTo>
                  <a:pt x="1828752" y="0"/>
                </a:lnTo>
                <a:lnTo>
                  <a:pt x="1828752" y="482334"/>
                </a:lnTo>
                <a:lnTo>
                  <a:pt x="0" y="482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7" name="Group 17"/>
          <p:cNvGrpSpPr/>
          <p:nvPr/>
        </p:nvGrpSpPr>
        <p:grpSpPr>
          <a:xfrm>
            <a:off x="5959113" y="-167888"/>
            <a:ext cx="6208447" cy="1719733"/>
            <a:chOff x="0" y="0"/>
            <a:chExt cx="1201592" cy="3328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01592" cy="332840"/>
            </a:xfrm>
            <a:custGeom>
              <a:avLst/>
              <a:gdLst/>
              <a:ahLst/>
              <a:cxnLst/>
              <a:rect l="l" t="t" r="r" b="b"/>
              <a:pathLst>
                <a:path w="1201592" h="332840">
                  <a:moveTo>
                    <a:pt x="30188" y="0"/>
                  </a:moveTo>
                  <a:lnTo>
                    <a:pt x="1171404" y="0"/>
                  </a:lnTo>
                  <a:cubicBezTo>
                    <a:pt x="1188076" y="0"/>
                    <a:pt x="1201592" y="13516"/>
                    <a:pt x="1201592" y="30188"/>
                  </a:cubicBezTo>
                  <a:lnTo>
                    <a:pt x="1201592" y="302652"/>
                  </a:lnTo>
                  <a:cubicBezTo>
                    <a:pt x="1201592" y="310658"/>
                    <a:pt x="1198411" y="318336"/>
                    <a:pt x="1192750" y="323998"/>
                  </a:cubicBezTo>
                  <a:cubicBezTo>
                    <a:pt x="1187088" y="329659"/>
                    <a:pt x="1179410" y="332840"/>
                    <a:pt x="1171404" y="332840"/>
                  </a:cubicBezTo>
                  <a:lnTo>
                    <a:pt x="30188" y="332840"/>
                  </a:lnTo>
                  <a:cubicBezTo>
                    <a:pt x="22182" y="332840"/>
                    <a:pt x="14503" y="329659"/>
                    <a:pt x="8842" y="323998"/>
                  </a:cubicBezTo>
                  <a:cubicBezTo>
                    <a:pt x="3181" y="318336"/>
                    <a:pt x="0" y="310658"/>
                    <a:pt x="0" y="302652"/>
                  </a:cubicBezTo>
                  <a:lnTo>
                    <a:pt x="0" y="30188"/>
                  </a:lnTo>
                  <a:cubicBezTo>
                    <a:pt x="0" y="22182"/>
                    <a:pt x="3181" y="14503"/>
                    <a:pt x="8842" y="8842"/>
                  </a:cubicBezTo>
                  <a:cubicBezTo>
                    <a:pt x="14503" y="3181"/>
                    <a:pt x="22182" y="0"/>
                    <a:pt x="3018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1201592" cy="323315"/>
            </a:xfrm>
            <a:prstGeom prst="rect">
              <a:avLst/>
            </a:prstGeom>
          </p:spPr>
          <p:txBody>
            <a:bodyPr lIns="33238" tIns="33238" rIns="33238" bIns="33238" rtlCol="0" anchor="ctr"/>
            <a:lstStyle/>
            <a:p>
              <a:pPr algn="ctr">
                <a:lnSpc>
                  <a:spcPts val="773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9540359" y="158015"/>
            <a:ext cx="1936166" cy="596599"/>
          </a:xfrm>
          <a:custGeom>
            <a:avLst/>
            <a:gdLst/>
            <a:ahLst/>
            <a:cxnLst/>
            <a:rect l="l" t="t" r="r" b="b"/>
            <a:pathLst>
              <a:path w="1936166" h="596599">
                <a:moveTo>
                  <a:pt x="0" y="0"/>
                </a:moveTo>
                <a:lnTo>
                  <a:pt x="1936167" y="0"/>
                </a:lnTo>
                <a:lnTo>
                  <a:pt x="1936167" y="596599"/>
                </a:lnTo>
                <a:lnTo>
                  <a:pt x="0" y="5965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6393270" y="240191"/>
            <a:ext cx="2227481" cy="448281"/>
          </a:xfrm>
          <a:custGeom>
            <a:avLst/>
            <a:gdLst/>
            <a:ahLst/>
            <a:cxnLst/>
            <a:rect l="l" t="t" r="r" b="b"/>
            <a:pathLst>
              <a:path w="2227481" h="448281">
                <a:moveTo>
                  <a:pt x="0" y="0"/>
                </a:moveTo>
                <a:lnTo>
                  <a:pt x="2227482" y="0"/>
                </a:lnTo>
                <a:lnTo>
                  <a:pt x="2227482" y="448281"/>
                </a:lnTo>
                <a:lnTo>
                  <a:pt x="0" y="4482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6169553" y="829289"/>
            <a:ext cx="5787566" cy="72345"/>
          </a:xfrm>
          <a:custGeom>
            <a:avLst/>
            <a:gdLst/>
            <a:ahLst/>
            <a:cxnLst/>
            <a:rect l="l" t="t" r="r" b="b"/>
            <a:pathLst>
              <a:path w="5787566" h="72345">
                <a:moveTo>
                  <a:pt x="0" y="0"/>
                </a:moveTo>
                <a:lnTo>
                  <a:pt x="5787567" y="0"/>
                </a:lnTo>
                <a:lnTo>
                  <a:pt x="5787567" y="72345"/>
                </a:lnTo>
                <a:lnTo>
                  <a:pt x="0" y="72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TextBox 23"/>
          <p:cNvSpPr txBox="1"/>
          <p:nvPr/>
        </p:nvSpPr>
        <p:spPr>
          <a:xfrm>
            <a:off x="6550625" y="1022997"/>
            <a:ext cx="4967843" cy="4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4"/>
              </a:lnSpc>
            </a:pPr>
            <a:r>
              <a:rPr lang="en-US" sz="3334" spc="-1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présentent la conférence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867674" y="169679"/>
            <a:ext cx="417789" cy="611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</a:pPr>
            <a:r>
              <a:rPr lang="en-US" sz="4352" spc="-17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&amp;</a:t>
            </a:r>
          </a:p>
        </p:txBody>
      </p:sp>
      <p:sp>
        <p:nvSpPr>
          <p:cNvPr id="25" name="Freeform 25"/>
          <p:cNvSpPr/>
          <p:nvPr/>
        </p:nvSpPr>
        <p:spPr>
          <a:xfrm>
            <a:off x="14588230" y="9501220"/>
            <a:ext cx="1514766" cy="319478"/>
          </a:xfrm>
          <a:custGeom>
            <a:avLst/>
            <a:gdLst/>
            <a:ahLst/>
            <a:cxnLst/>
            <a:rect l="l" t="t" r="r" b="b"/>
            <a:pathLst>
              <a:path w="1514766" h="319478">
                <a:moveTo>
                  <a:pt x="0" y="0"/>
                </a:moveTo>
                <a:lnTo>
                  <a:pt x="1514766" y="0"/>
                </a:lnTo>
                <a:lnTo>
                  <a:pt x="1514766" y="319478"/>
                </a:lnTo>
                <a:lnTo>
                  <a:pt x="0" y="3194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Freeform 26"/>
          <p:cNvSpPr/>
          <p:nvPr/>
        </p:nvSpPr>
        <p:spPr>
          <a:xfrm>
            <a:off x="5414754" y="9385843"/>
            <a:ext cx="2044475" cy="587006"/>
          </a:xfrm>
          <a:custGeom>
            <a:avLst/>
            <a:gdLst/>
            <a:ahLst/>
            <a:cxnLst/>
            <a:rect l="l" t="t" r="r" b="b"/>
            <a:pathLst>
              <a:path w="2044475" h="587006">
                <a:moveTo>
                  <a:pt x="0" y="0"/>
                </a:moveTo>
                <a:lnTo>
                  <a:pt x="2044475" y="0"/>
                </a:lnTo>
                <a:lnTo>
                  <a:pt x="2044475" y="587005"/>
                </a:lnTo>
                <a:lnTo>
                  <a:pt x="0" y="58700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24802" b="-12348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Freeform 27"/>
          <p:cNvSpPr/>
          <p:nvPr/>
        </p:nvSpPr>
        <p:spPr>
          <a:xfrm>
            <a:off x="2102251" y="3393041"/>
            <a:ext cx="1619328" cy="2272017"/>
          </a:xfrm>
          <a:custGeom>
            <a:avLst/>
            <a:gdLst/>
            <a:ahLst/>
            <a:cxnLst/>
            <a:rect l="l" t="t" r="r" b="b"/>
            <a:pathLst>
              <a:path w="1619328" h="2272017">
                <a:moveTo>
                  <a:pt x="0" y="0"/>
                </a:moveTo>
                <a:lnTo>
                  <a:pt x="1619328" y="0"/>
                </a:lnTo>
                <a:lnTo>
                  <a:pt x="1619328" y="2272016"/>
                </a:lnTo>
                <a:lnTo>
                  <a:pt x="0" y="22720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>
            <a:off x="16255396" y="9311760"/>
            <a:ext cx="1796489" cy="494396"/>
          </a:xfrm>
          <a:custGeom>
            <a:avLst/>
            <a:gdLst/>
            <a:ahLst/>
            <a:cxnLst/>
            <a:rect l="l" t="t" r="r" b="b"/>
            <a:pathLst>
              <a:path w="1796489" h="494396">
                <a:moveTo>
                  <a:pt x="0" y="0"/>
                </a:moveTo>
                <a:lnTo>
                  <a:pt x="1796489" y="0"/>
                </a:lnTo>
                <a:lnTo>
                  <a:pt x="1796489" y="494396"/>
                </a:lnTo>
                <a:lnTo>
                  <a:pt x="0" y="494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53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TextBox 29"/>
          <p:cNvSpPr txBox="1"/>
          <p:nvPr/>
        </p:nvSpPr>
        <p:spPr>
          <a:xfrm>
            <a:off x="1739761" y="8957236"/>
            <a:ext cx="14808478" cy="37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3"/>
              </a:lnSpc>
            </a:pPr>
            <a:r>
              <a:rPr lang="en-US" sz="2703" spc="-108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UNE CAMPAGNE DE SENSIBILISATION ORGANISÉE PAR </a:t>
            </a:r>
            <a:r>
              <a:rPr lang="en-US" sz="2703" b="1" spc="-108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MPROVENCE ET L’AP-HM AVEC :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204023" y="8166768"/>
            <a:ext cx="7879953" cy="447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7"/>
              </a:lnSpc>
            </a:pPr>
            <a:r>
              <a:rPr lang="en-US" sz="2626" b="1">
                <a:solidFill>
                  <a:srgbClr val="000000"/>
                </a:solidFill>
                <a:latin typeface="Gotham Heavy"/>
                <a:ea typeface="Gotham Heavy"/>
                <a:cs typeface="Gotham Heavy"/>
                <a:sym typeface="Gotham Heavy"/>
              </a:rPr>
              <a:t>“Donneurs d’organes, dites-le à vos proches !”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6499" y="5912707"/>
            <a:ext cx="10591332" cy="461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3"/>
              </a:lnSpc>
            </a:pPr>
            <a:r>
              <a:rPr lang="en-US" sz="3223" b="1" spc="-128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6750" y="156512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5904" y="726883"/>
            <a:ext cx="16363396" cy="1053591"/>
            <a:chOff x="0" y="0"/>
            <a:chExt cx="21817861" cy="1404788"/>
          </a:xfrm>
        </p:grpSpPr>
        <p:sp>
          <p:nvSpPr>
            <p:cNvPr id="6" name="TextBox 6"/>
            <p:cNvSpPr txBox="1"/>
            <p:nvPr/>
          </p:nvSpPr>
          <p:spPr>
            <a:xfrm>
              <a:off x="2147385" y="57445"/>
              <a:ext cx="19670477" cy="1147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918"/>
                </a:lnSpc>
              </a:pPr>
              <a:r>
                <a:rPr lang="en-US" sz="4941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MARSEILLE S'ENGAGE POUR LE DON D'ORGANES 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842344" cy="1404788"/>
            </a:xfrm>
            <a:custGeom>
              <a:avLst/>
              <a:gdLst/>
              <a:ahLst/>
              <a:cxnLst/>
              <a:rect l="l" t="t" r="r" b="b"/>
              <a:pathLst>
                <a:path w="1842344" h="1404788">
                  <a:moveTo>
                    <a:pt x="0" y="0"/>
                  </a:moveTo>
                  <a:lnTo>
                    <a:pt x="1842344" y="0"/>
                  </a:lnTo>
                  <a:lnTo>
                    <a:pt x="1842344" y="1404788"/>
                  </a:lnTo>
                  <a:lnTo>
                    <a:pt x="0" y="1404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" name="Freeform 8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/>
        </p:nvGrpSpPr>
        <p:grpSpPr>
          <a:xfrm>
            <a:off x="1394738" y="2847769"/>
            <a:ext cx="3489843" cy="4941725"/>
            <a:chOff x="0" y="0"/>
            <a:chExt cx="812800" cy="1150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1150950"/>
            </a:xfrm>
            <a:custGeom>
              <a:avLst/>
              <a:gdLst/>
              <a:ahLst/>
              <a:cxnLst/>
              <a:rect l="l" t="t" r="r" b="b"/>
              <a:pathLst>
                <a:path w="812800" h="1150950">
                  <a:moveTo>
                    <a:pt x="44368" y="0"/>
                  </a:moveTo>
                  <a:lnTo>
                    <a:pt x="768432" y="0"/>
                  </a:lnTo>
                  <a:cubicBezTo>
                    <a:pt x="792936" y="0"/>
                    <a:pt x="812800" y="19864"/>
                    <a:pt x="812800" y="44368"/>
                  </a:cubicBezTo>
                  <a:lnTo>
                    <a:pt x="812800" y="1106581"/>
                  </a:lnTo>
                  <a:cubicBezTo>
                    <a:pt x="812800" y="1131085"/>
                    <a:pt x="792936" y="1150950"/>
                    <a:pt x="768432" y="1150950"/>
                  </a:cubicBezTo>
                  <a:lnTo>
                    <a:pt x="44368" y="1150950"/>
                  </a:lnTo>
                  <a:cubicBezTo>
                    <a:pt x="32601" y="1150950"/>
                    <a:pt x="21316" y="1146275"/>
                    <a:pt x="12995" y="1137955"/>
                  </a:cubicBezTo>
                  <a:cubicBezTo>
                    <a:pt x="4675" y="1129634"/>
                    <a:pt x="0" y="1118349"/>
                    <a:pt x="0" y="1106581"/>
                  </a:cubicBezTo>
                  <a:lnTo>
                    <a:pt x="0" y="44368"/>
                  </a:lnTo>
                  <a:cubicBezTo>
                    <a:pt x="0" y="19864"/>
                    <a:pt x="19864" y="0"/>
                    <a:pt x="44368" y="0"/>
                  </a:cubicBezTo>
                  <a:close/>
                </a:path>
              </a:pathLst>
            </a:custGeom>
            <a:blipFill>
              <a:blip r:embed="rId6"/>
              <a:stretch>
                <a:fillRect l="-115617" r="-11561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197978" y="4332704"/>
            <a:ext cx="12469745" cy="1480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Valérie MOAL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présidente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la commission des transplantations de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l'AP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-HM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5" name="Freeform 15"/>
          <p:cNvSpPr/>
          <p:nvPr/>
        </p:nvSpPr>
        <p:spPr>
          <a:xfrm>
            <a:off x="7848600" y="8545684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64AF0675-D0FC-88D9-FA79-7900AAA5874E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F39638D8-0D93-1A84-BC6A-A71C101E1DA7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17011EF4-76F8-1F9E-8863-D3D083960CDF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0" name="Group 5">
            <a:extLst>
              <a:ext uri="{FF2B5EF4-FFF2-40B4-BE49-F238E27FC236}">
                <a16:creationId xmlns:a16="http://schemas.microsoft.com/office/drawing/2014/main" id="{6683270A-553D-CAB0-197E-80BB7A24B3DD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B1C3710-51C8-8ED9-22CD-A19F602412D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55113B43-E359-02B0-8AD1-21051BF3481C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3" name="Group 8">
            <a:extLst>
              <a:ext uri="{FF2B5EF4-FFF2-40B4-BE49-F238E27FC236}">
                <a16:creationId xmlns:a16="http://schemas.microsoft.com/office/drawing/2014/main" id="{083D34F7-1D18-7076-5F30-D2CD51CA5D4A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A954C661-0F6A-5EFB-9597-C542B699D91B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AFCB3698-BA24-8DBC-E148-DD895DFC7250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6" name="Group 11">
            <a:extLst>
              <a:ext uri="{FF2B5EF4-FFF2-40B4-BE49-F238E27FC236}">
                <a16:creationId xmlns:a16="http://schemas.microsoft.com/office/drawing/2014/main" id="{1A614D26-D8E0-CA2E-83F9-C46FC99EB015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B84916F4-5E55-7AE4-2088-2FF0553FFFCD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C548E863-C062-167C-D87D-A7A8CC348FA6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6750" y="156512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06442" y="786888"/>
            <a:ext cx="14752858" cy="143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6"/>
              </a:lnSpc>
            </a:pPr>
            <a:r>
              <a:rPr lang="en-US" sz="4941" b="1" spc="-20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PROJECTION D'UN REPORTAGE SUR UNE GREFFE DE REIN À L'HÔPITAL DE LA CONCEPTION </a:t>
            </a:r>
          </a:p>
        </p:txBody>
      </p:sp>
      <p:sp>
        <p:nvSpPr>
          <p:cNvPr id="6" name="Freeform 6"/>
          <p:cNvSpPr/>
          <p:nvPr/>
        </p:nvSpPr>
        <p:spPr>
          <a:xfrm>
            <a:off x="847103" y="1028700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577303" y="906965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5912021" y="4583372"/>
            <a:ext cx="10588464" cy="149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Dr Véronique DELAPORTE, </a:t>
            </a:r>
            <a:r>
              <a:rPr lang="en-US" sz="420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chirurgien urologue, AP-HM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2" name="Freeform 12"/>
          <p:cNvSpPr/>
          <p:nvPr/>
        </p:nvSpPr>
        <p:spPr>
          <a:xfrm>
            <a:off x="7848600" y="8545684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TextBox 13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394738" y="2847769"/>
            <a:ext cx="3489843" cy="4941725"/>
            <a:chOff x="0" y="0"/>
            <a:chExt cx="812800" cy="11509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1150950"/>
            </a:xfrm>
            <a:custGeom>
              <a:avLst/>
              <a:gdLst/>
              <a:ahLst/>
              <a:cxnLst/>
              <a:rect l="l" t="t" r="r" b="b"/>
              <a:pathLst>
                <a:path w="812800" h="1150950">
                  <a:moveTo>
                    <a:pt x="44368" y="0"/>
                  </a:moveTo>
                  <a:lnTo>
                    <a:pt x="768432" y="0"/>
                  </a:lnTo>
                  <a:cubicBezTo>
                    <a:pt x="792936" y="0"/>
                    <a:pt x="812800" y="19864"/>
                    <a:pt x="812800" y="44368"/>
                  </a:cubicBezTo>
                  <a:lnTo>
                    <a:pt x="812800" y="1106581"/>
                  </a:lnTo>
                  <a:cubicBezTo>
                    <a:pt x="812800" y="1131085"/>
                    <a:pt x="792936" y="1150950"/>
                    <a:pt x="768432" y="1150950"/>
                  </a:cubicBezTo>
                  <a:lnTo>
                    <a:pt x="44368" y="1150950"/>
                  </a:lnTo>
                  <a:cubicBezTo>
                    <a:pt x="32601" y="1150950"/>
                    <a:pt x="21316" y="1146275"/>
                    <a:pt x="12995" y="1137955"/>
                  </a:cubicBezTo>
                  <a:cubicBezTo>
                    <a:pt x="4675" y="1129634"/>
                    <a:pt x="0" y="1118349"/>
                    <a:pt x="0" y="1106581"/>
                  </a:cubicBezTo>
                  <a:lnTo>
                    <a:pt x="0" y="44368"/>
                  </a:lnTo>
                  <a:cubicBezTo>
                    <a:pt x="0" y="19864"/>
                    <a:pt x="19864" y="0"/>
                    <a:pt x="44368" y="0"/>
                  </a:cubicBezTo>
                  <a:close/>
                </a:path>
              </a:pathLst>
            </a:custGeom>
            <a:blipFill>
              <a:blip r:embed="rId8"/>
              <a:stretch>
                <a:fillRect l="-163780" r="-105279" b="-7331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6" name="Group 2">
            <a:extLst>
              <a:ext uri="{FF2B5EF4-FFF2-40B4-BE49-F238E27FC236}">
                <a16:creationId xmlns:a16="http://schemas.microsoft.com/office/drawing/2014/main" id="{E5C323FB-3322-43EF-84DA-18B0445EB8BB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D1EF81DD-A33F-11DC-9EB9-68217C7E75D1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4A39916C-43ED-1369-0576-E81D8745F31F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68FA5CDA-8FC7-FFB8-4F91-0CA49EA2ED2F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526089C3-C4B0-1903-3DCA-502EB584303C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A8BFC744-0B80-8429-C2CF-7A6A1EEDAF55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id="{B5B4370C-C9DD-8D41-ABFE-508546D4683F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2AA4637B-8886-39CF-23F7-2BF1F2422494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A921D8AA-B40E-A0A9-C3A2-C0090475D73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5" name="Group 11">
            <a:extLst>
              <a:ext uri="{FF2B5EF4-FFF2-40B4-BE49-F238E27FC236}">
                <a16:creationId xmlns:a16="http://schemas.microsoft.com/office/drawing/2014/main" id="{FFB75872-BD52-3DDC-B542-6682A261A78B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23122EAD-E7F8-CF63-3126-1C60FA97C7C0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TextBox 13">
              <a:extLst>
                <a:ext uri="{FF2B5EF4-FFF2-40B4-BE49-F238E27FC236}">
                  <a16:creationId xmlns:a16="http://schemas.microsoft.com/office/drawing/2014/main" id="{EBEB0DDA-5576-8CF1-F051-02BCDD880020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431" y="168877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38200" y="806791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906965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0" name="Freeform 10"/>
          <p:cNvSpPr/>
          <p:nvPr/>
        </p:nvSpPr>
        <p:spPr>
          <a:xfrm>
            <a:off x="7802667" y="8670251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377832" y="3221762"/>
            <a:ext cx="5933007" cy="3959700"/>
          </a:xfrm>
          <a:custGeom>
            <a:avLst/>
            <a:gdLst/>
            <a:ahLst/>
            <a:cxnLst/>
            <a:rect l="l" t="t" r="r" b="b"/>
            <a:pathLst>
              <a:path w="5933007" h="3959700">
                <a:moveTo>
                  <a:pt x="0" y="0"/>
                </a:moveTo>
                <a:lnTo>
                  <a:pt x="5933008" y="0"/>
                </a:lnTo>
                <a:lnTo>
                  <a:pt x="5933008" y="3959700"/>
                </a:lnTo>
                <a:lnTo>
                  <a:pt x="0" y="3959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546" t="-51979" r="-49383" b="-2437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2506442" y="786888"/>
            <a:ext cx="14752858" cy="143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6"/>
              </a:lnSpc>
            </a:pPr>
            <a:r>
              <a:rPr lang="en-US" sz="4941" b="1" spc="-20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LES JEUNES SONT-ILS FAVORABLES AU DON D'ORGANES ?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90739" y="4525337"/>
            <a:ext cx="8881684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2"/>
              </a:lnSpc>
            </a:pP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Des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élèves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du Lycée St-Charles Camas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dévoilent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leur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enquête</a:t>
            </a:r>
            <a:endParaRPr lang="en-US" sz="4202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1687</Words>
  <Application>Microsoft Office PowerPoint</Application>
  <PresentationFormat>Personnalisé</PresentationFormat>
  <Paragraphs>259</Paragraphs>
  <Slides>39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55" baseType="lpstr">
      <vt:lpstr>Gotham Heavy</vt:lpstr>
      <vt:lpstr>Aptos</vt:lpstr>
      <vt:lpstr>Gotham Bold</vt:lpstr>
      <vt:lpstr>Poppins Bold</vt:lpstr>
      <vt:lpstr>Poppins Semi-Bold</vt:lpstr>
      <vt:lpstr>Cambria</vt:lpstr>
      <vt:lpstr>Poppins Ultra-Bold</vt:lpstr>
      <vt:lpstr>Arial</vt:lpstr>
      <vt:lpstr>Wingdings</vt:lpstr>
      <vt:lpstr>Poppins</vt:lpstr>
      <vt:lpstr>Montserrat</vt:lpstr>
      <vt:lpstr>Calibri</vt:lpstr>
      <vt:lpstr>Gotham</vt:lpstr>
      <vt:lpstr>Poppins Heavy</vt:lpstr>
      <vt:lpstr>Poppins Italics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 quoi s’occupe un service de coordination de don d’organes et de tissus?</vt:lpstr>
      <vt:lpstr>Qu’est-ce que dit la loi sur le don d’organes? </vt:lpstr>
      <vt:lpstr>Don d’organes: Marseille mauvaise élève? </vt:lpstr>
      <vt:lpstr>Motivations du refus</vt:lpstr>
      <vt:lpstr>Présentation PowerPoint</vt:lpstr>
      <vt:lpstr>Présentation PowerPoint</vt:lpstr>
      <vt:lpstr>Présentation PowerPoint</vt:lpstr>
      <vt:lpstr>Et pourquoi ne pas chercher d’autres solutions que la greffe d’organe ?</vt:lpstr>
      <vt:lpstr>Et pourquoi pas les organes des animaux ?</vt:lpstr>
      <vt:lpstr>Et pourquoi pas les organes des animaux ?</vt:lpstr>
      <vt:lpstr>Et pourquoi pas des organes artificiels ? </vt:lpstr>
      <vt:lpstr>Et pourquoi pas des organes artificiels ? </vt:lpstr>
      <vt:lpstr>En conclusion</vt:lpstr>
      <vt:lpstr>Merci de votre attention !</vt:lpstr>
      <vt:lpstr>Présentation PowerPoint</vt:lpstr>
      <vt:lpstr>En cas de malheur (S)…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présentent la conférence</dc:title>
  <dc:creator>killia blisson</dc:creator>
  <cp:lastModifiedBy>killian blisson</cp:lastModifiedBy>
  <cp:revision>6</cp:revision>
  <dcterms:created xsi:type="dcterms:W3CDTF">2006-08-16T00:00:00Z</dcterms:created>
  <dcterms:modified xsi:type="dcterms:W3CDTF">2024-12-01T19:10:01Z</dcterms:modified>
  <dc:identifier>DAGXfKNg2Ys</dc:identifier>
</cp:coreProperties>
</file>